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37"/>
  </p:notesMasterIdLst>
  <p:handoutMasterIdLst>
    <p:handoutMasterId r:id="rId38"/>
  </p:handoutMasterIdLst>
  <p:sldIdLst>
    <p:sldId id="257" r:id="rId2"/>
    <p:sldId id="258" r:id="rId3"/>
    <p:sldId id="262" r:id="rId4"/>
    <p:sldId id="281" r:id="rId5"/>
    <p:sldId id="259" r:id="rId6"/>
    <p:sldId id="260" r:id="rId7"/>
    <p:sldId id="261" r:id="rId8"/>
    <p:sldId id="263" r:id="rId9"/>
    <p:sldId id="264" r:id="rId10"/>
    <p:sldId id="295" r:id="rId11"/>
    <p:sldId id="296" r:id="rId12"/>
    <p:sldId id="267" r:id="rId13"/>
    <p:sldId id="282" r:id="rId14"/>
    <p:sldId id="286" r:id="rId15"/>
    <p:sldId id="266" r:id="rId16"/>
    <p:sldId id="269" r:id="rId17"/>
    <p:sldId id="283" r:id="rId18"/>
    <p:sldId id="284" r:id="rId19"/>
    <p:sldId id="268" r:id="rId20"/>
    <p:sldId id="270" r:id="rId21"/>
    <p:sldId id="271" r:id="rId22"/>
    <p:sldId id="289" r:id="rId23"/>
    <p:sldId id="285" r:id="rId24"/>
    <p:sldId id="273" r:id="rId25"/>
    <p:sldId id="288" r:id="rId26"/>
    <p:sldId id="274" r:id="rId27"/>
    <p:sldId id="290" r:id="rId28"/>
    <p:sldId id="291" r:id="rId29"/>
    <p:sldId id="292" r:id="rId30"/>
    <p:sldId id="293" r:id="rId31"/>
    <p:sldId id="294" r:id="rId32"/>
    <p:sldId id="275" r:id="rId33"/>
    <p:sldId id="277" r:id="rId34"/>
    <p:sldId id="287" r:id="rId35"/>
    <p:sldId id="279" r:id="rId36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C2CB"/>
    <a:srgbClr val="D3D3D3"/>
    <a:srgbClr val="999999"/>
    <a:srgbClr val="007774"/>
    <a:srgbClr val="00605E"/>
    <a:srgbClr val="008582"/>
    <a:srgbClr val="C3D5DB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>
        <p:scale>
          <a:sx n="100" d="100"/>
          <a:sy n="100" d="100"/>
        </p:scale>
        <p:origin x="-990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D5F8A8-7F8D-44F0-A74B-2B01359C139F}" type="datetimeFigureOut">
              <a:rPr lang="ru-RU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A7EBA2F-9DA5-4339-A839-84F3E90F0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DF6C9F-91E7-4243-AEFE-F0726FE31366}" type="datetimeFigureOut">
              <a:rPr lang="ru-RU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5F269D7-3039-45CE-B98F-C339DD4EC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ED53A-D64D-4E19-BC48-E78F33C44255}" type="datetimeFigureOut">
              <a:rPr lang="en-US"/>
              <a:pPr>
                <a:defRPr/>
              </a:pPr>
              <a:t>1/22/2020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F4A2C-ADD1-4003-9638-869C8ECFA4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BBD4-082C-4359-B994-BE6A9C7BF049}" type="datetimeFigureOut">
              <a:rPr lang="en-US"/>
              <a:pPr>
                <a:defRPr/>
              </a:pPr>
              <a:t>1/22/2020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24114-3E11-4E95-945B-12BF8DAFEF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93200" y="457200"/>
            <a:ext cx="2895600" cy="56229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400" y="457200"/>
            <a:ext cx="8534400" cy="56229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C6870-A232-4D9E-8A99-46098080251D}" type="datetimeFigureOut">
              <a:rPr lang="en-US"/>
              <a:pPr>
                <a:defRPr/>
              </a:pPr>
              <a:t>1/22/2020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85789-D4C1-402C-A459-BA7A31454B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82090-C4D9-483A-B489-3880A82B816D}" type="datetimeFigureOut">
              <a:rPr lang="en-US"/>
              <a:pPr>
                <a:defRPr/>
              </a:pPr>
              <a:t>1/22/2020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8465B-5BF6-4E79-BF16-47DCC2CC0C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64C0F-BB03-4583-929E-7D65BB711978}" type="datetimeFigureOut">
              <a:rPr lang="en-US"/>
              <a:pPr>
                <a:defRPr/>
              </a:pPr>
              <a:t>1/22/2020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DA705-BF20-451B-A507-84923B0A04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6400" y="1554163"/>
            <a:ext cx="5715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73800" y="1554163"/>
            <a:ext cx="5715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ADEE6-EA2E-4C4B-A233-078D9F7CAE23}" type="datetimeFigureOut">
              <a:rPr lang="en-US"/>
              <a:pPr>
                <a:defRPr/>
              </a:pPr>
              <a:t>1/22/2020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0178A-A1E5-43AB-A2C1-702449A71D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75B0F-A139-49CA-A532-43D69D14734C}" type="datetimeFigureOut">
              <a:rPr lang="en-US"/>
              <a:pPr>
                <a:defRPr/>
              </a:pPr>
              <a:t>1/22/2020</a:t>
            </a:fld>
            <a:endParaRPr lang="en-US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ADA05-454C-4B46-B672-97AB7B60B1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3C260-EBB8-4B6B-95C6-02D11AB93790}" type="datetimeFigureOut">
              <a:rPr lang="en-US"/>
              <a:pPr>
                <a:defRPr/>
              </a:pPr>
              <a:t>1/22/2020</a:t>
            </a:fld>
            <a:endParaRPr lang="en-US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E5DC6-C720-4F30-AF30-D1695EA800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0B1F1-88D0-425F-9823-6A91082D894B}" type="datetimeFigureOut">
              <a:rPr lang="en-US"/>
              <a:pPr>
                <a:defRPr/>
              </a:pPr>
              <a:t>1/22/2020</a:t>
            </a:fld>
            <a:endParaRPr lang="en-US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D20E1-AA1A-4F2A-A8EA-4189EAAAD9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4AB03-6C6A-447A-9801-2190DF0D0190}" type="datetimeFigureOut">
              <a:rPr lang="en-US"/>
              <a:pPr>
                <a:defRPr/>
              </a:pPr>
              <a:t>1/22/2020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811B4-E535-427C-8E4B-B0ACC7CAB1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AB896-6EF0-4278-A199-2FB444045381}" type="datetimeFigureOut">
              <a:rPr lang="en-US"/>
              <a:pPr>
                <a:defRPr/>
              </a:pPr>
              <a:t>1/22/2020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B6675-034C-4F7F-8A13-604F1F6067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7"/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7" name="Заголовок 9"/>
          <p:cNvSpPr>
            <a:spLocks noGrp="1"/>
          </p:cNvSpPr>
          <p:nvPr>
            <p:ph type="title"/>
          </p:nvPr>
        </p:nvSpPr>
        <p:spPr bwMode="auto">
          <a:xfrm>
            <a:off x="406400" y="457200"/>
            <a:ext cx="1158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" name="Дата 3"/>
          <p:cNvSpPr>
            <a:spLocks noGrp="1"/>
          </p:cNvSpPr>
          <p:nvPr>
            <p:ph type="dt" sz="half" idx="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B2EE3C-42CD-4E7E-BC8C-916322044F17}" type="datetimeFigureOut">
              <a:rPr lang="en-US"/>
              <a:pPr>
                <a:defRPr/>
              </a:pPr>
              <a:t>1/22/2020</a:t>
            </a:fld>
            <a:endParaRPr lang="en-US" dirty="0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76200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72800" y="6477000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9861F3-653D-479A-ABA6-02BED40880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jpeg"/><Relationship Id="rId5" Type="http://schemas.openxmlformats.org/officeDocument/2006/relationships/image" Target="../media/image26.jpeg"/><Relationship Id="rId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nagibovo_okt@mail.ru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Shape 1"/>
          <p:cNvSpPr txBox="1">
            <a:spLocks noChangeArrowheads="1"/>
          </p:cNvSpPr>
          <p:nvPr/>
        </p:nvSpPr>
        <p:spPr bwMode="auto">
          <a:xfrm>
            <a:off x="1657350" y="287338"/>
            <a:ext cx="84089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b"/>
          <a:lstStyle/>
          <a:p>
            <a:pPr algn="ctr"/>
            <a:r>
              <a:rPr lang="ru-RU" sz="4800" b="1">
                <a:solidFill>
                  <a:srgbClr val="6D1014"/>
                </a:solidFill>
                <a:latin typeface="Times New Roman" pitchFamily="18" charset="0"/>
              </a:rPr>
              <a:t>Бюджет для граждан</a:t>
            </a:r>
            <a:endParaRPr lang="ru-RU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5362" name="TextShape 2"/>
          <p:cNvSpPr txBox="1">
            <a:spLocks noChangeArrowheads="1"/>
          </p:cNvSpPr>
          <p:nvPr/>
        </p:nvSpPr>
        <p:spPr bwMode="auto">
          <a:xfrm>
            <a:off x="446088" y="4302125"/>
            <a:ext cx="11430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0" rIns="90000" bIns="45000"/>
          <a:lstStyle/>
          <a:p>
            <a:pPr marL="26988" algn="ctr"/>
            <a:r>
              <a:rPr lang="ru-RU" sz="28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</a:t>
            </a:r>
          </a:p>
          <a:p>
            <a:pPr marL="26988" algn="ctr"/>
            <a:r>
              <a:rPr lang="ru-RU" sz="28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«Нагибовское сельское поселение»</a:t>
            </a:r>
          </a:p>
          <a:p>
            <a:pPr marL="26988" algn="ctr"/>
            <a:r>
              <a:rPr lang="ru-RU" sz="28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Октябрьского</a:t>
            </a:r>
            <a:r>
              <a:rPr lang="en-US" sz="28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Еврейской автономной области на 2020 год и на плановый период 2021 и 2022 годов </a:t>
            </a:r>
          </a:p>
          <a:p>
            <a:pPr marL="26988" algn="ctr"/>
            <a:r>
              <a:rPr lang="ru-RU" sz="28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(утвержден Решение Собрания Депутатов от 20.12.2019 № 68)</a:t>
            </a:r>
          </a:p>
        </p:txBody>
      </p:sp>
      <p:pic>
        <p:nvPicPr>
          <p:cNvPr id="15363" name="Picture 16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6688" y="1952625"/>
            <a:ext cx="3743325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/>
          </p:cNvSpPr>
          <p:nvPr>
            <p:ph type="body" idx="4294967295"/>
          </p:nvPr>
        </p:nvSpPr>
        <p:spPr>
          <a:xfrm>
            <a:off x="406400" y="1354138"/>
            <a:ext cx="11582400" cy="4945062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latin typeface="Times New Roman" pitchFamily="18" charset="0"/>
              </a:rPr>
              <a:t>      </a:t>
            </a:r>
            <a:r>
              <a:rPr lang="ru-RU" sz="2000" b="1" smtClean="0">
                <a:latin typeface="Times New Roman" pitchFamily="18" charset="0"/>
              </a:rPr>
              <a:t>Основные направления бюджетной и налоговой политики Нагибовского сельского поселения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</a:rPr>
              <a:t>являются основой для формирования бюджета на 2020 год и на плановый период 2021 и 2022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</a:rPr>
              <a:t>годов, повышения качества бюджетного процесса, обеспечение рационального и эффективного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</a:rPr>
              <a:t>использования бюджетных средств, дальнейшего совершенствования межбюджетных отношений.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</a:rPr>
              <a:t>   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</a:rPr>
              <a:t>      Основные направления бюджетной и налоговой политики Нагибовского сельского поселения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</a:rPr>
              <a:t>на 2020 год и на плановый период 2021 и 2022 годов определяют стратегию действий органов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</a:rPr>
              <a:t>местного самоуправления поселения в части доходов, расходов бюджета и межбюджетных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</a:rPr>
              <a:t>отношений.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14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</a:rPr>
              <a:t>      Основная цель – решать большее количество текущих задач и задач развития поселения в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</a:rPr>
              <a:t>условиях ограниченности бюджетных ресурсов.</a:t>
            </a:r>
          </a:p>
        </p:txBody>
      </p:sp>
      <p:sp>
        <p:nvSpPr>
          <p:cNvPr id="4505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" y="457200"/>
            <a:ext cx="11582400" cy="635000"/>
          </a:xfrm>
        </p:spPr>
        <p:txBody>
          <a:bodyPr/>
          <a:lstStyle/>
          <a:p>
            <a:pPr algn="ctr"/>
            <a:r>
              <a:rPr lang="ru-RU" sz="2800" b="1" smtClean="0">
                <a:latin typeface="Times New Roman" pitchFamily="18" charset="0"/>
              </a:rPr>
              <a:t>Основные направления бюджетной и налоговой политики на 2020 год и на плановый период 2021 и 2022 годов</a:t>
            </a:r>
          </a:p>
        </p:txBody>
      </p:sp>
      <p:pic>
        <p:nvPicPr>
          <p:cNvPr id="3113" name="Picture 41" descr="Картинки по запросу человечек и задач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96950" y="4966102"/>
            <a:ext cx="2055316" cy="1887168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/>
          </a:extLst>
        </p:spPr>
      </p:pic>
      <p:pic>
        <p:nvPicPr>
          <p:cNvPr id="3116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28307" y="5033615"/>
            <a:ext cx="2514600" cy="1819275"/>
          </a:xfrm>
          <a:prstGeom prst="rect">
            <a:avLst/>
          </a:prstGeom>
          <a:noFill/>
          <a:ln>
            <a:noFill/>
          </a:ln>
          <a:effectLst>
            <a:softEdge rad="3302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3118" name="Picture 46" descr="Картинки по запросу цел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785102" y="4706327"/>
            <a:ext cx="2476500" cy="2144747"/>
          </a:xfrm>
          <a:prstGeom prst="rect">
            <a:avLst/>
          </a:prstGeom>
          <a:noFill/>
          <a:effectLst>
            <a:softEdge rad="279400"/>
          </a:effectLst>
          <a:extLst>
            <a:ext uri="{909E8E84-426E-40DD-AFC4-6F175D3DCCD1}"/>
          </a:extLst>
        </p:spPr>
      </p:pic>
      <p:pic>
        <p:nvPicPr>
          <p:cNvPr id="45062" name="Picture 48" descr="Картинки по запросу стрел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1663" y="5043488"/>
            <a:ext cx="1589087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48" descr="Картинки по запросу стрел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56463" y="5014913"/>
            <a:ext cx="1589087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2800" b="1" smtClean="0">
                <a:latin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</a:rPr>
              <a:t>Основными целями бюджетной и налоговой политики Нагибовского сельского поселения на 2020 год и на плановый период 2021 и 2022 годов являются:</a:t>
            </a:r>
            <a:br>
              <a:rPr lang="ru-RU" sz="2800" b="1" smtClean="0">
                <a:latin typeface="Times New Roman" pitchFamily="18" charset="0"/>
              </a:rPr>
            </a:br>
            <a:endParaRPr lang="ru-RU" sz="2800" b="1" smtClean="0">
              <a:latin typeface="Times New Roman" pitchFamily="18" charset="0"/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>
          <a:xfrm>
            <a:off x="406400" y="2051050"/>
            <a:ext cx="11582400" cy="4029075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</a:rPr>
              <a:t>- содействие устойчивому социально-экономическому развитию сельского поселения;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</a:rPr>
              <a:t>- обеспечение долгосрочной стабильности и сбалансированности бюджета сельского поселения;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</a:rPr>
              <a:t>- улучшение условий жизни жителей муниципального образования, адресное решение социальных проблем;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</a:rPr>
              <a:t>- содействие повышению качества муниципальных услуг;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</a:rPr>
              <a:t>- обеспечение открытости и прозрачности бюджета и бюджетного процесса.</a:t>
            </a:r>
            <a:r>
              <a:rPr lang="ru-RU" sz="2400" smtClean="0">
                <a:latin typeface="Times New Roman" pitchFamily="18" charset="0"/>
              </a:rPr>
              <a:t> </a:t>
            </a:r>
          </a:p>
        </p:txBody>
      </p:sp>
      <p:pic>
        <p:nvPicPr>
          <p:cNvPr id="6" name="Рисунок 5" descr="Картинки по запросу доходы"/>
          <p:cNvPicPr/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63608" y="4204292"/>
            <a:ext cx="7435685" cy="2472921"/>
          </a:xfrm>
          <a:prstGeom prst="rect">
            <a:avLst/>
          </a:prstGeom>
          <a:solidFill>
            <a:srgbClr val="30E8EC"/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2024063" y="1571625"/>
            <a:ext cx="2600325" cy="873125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Показатели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63" name="CustomShape 3"/>
          <p:cNvSpPr/>
          <p:nvPr/>
        </p:nvSpPr>
        <p:spPr>
          <a:xfrm>
            <a:off x="4820160" y="4986720"/>
            <a:ext cx="1563480" cy="746280"/>
          </a:xfrm>
          <a:prstGeom prst="roundRect">
            <a:avLst>
              <a:gd name="adj" fmla="val 50000"/>
            </a:avLst>
          </a:prstGeom>
          <a:blipFill>
            <a:blip r:embed="rId2"/>
            <a:tile/>
          </a:blipFill>
          <a:ln>
            <a:noFill/>
          </a:ln>
          <a:effectLst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defRPr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ru-RU" b="1">
              <a:solidFill>
                <a:srgbClr val="000000"/>
              </a:solidFill>
            </a:endParaRPr>
          </a:p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64" name="CustomShape 4"/>
          <p:cNvSpPr/>
          <p:nvPr/>
        </p:nvSpPr>
        <p:spPr>
          <a:xfrm>
            <a:off x="1982640" y="2759760"/>
            <a:ext cx="2600640" cy="639000"/>
          </a:xfrm>
          <a:prstGeom prst="rect">
            <a:avLst/>
          </a:prstGeom>
          <a:blipFill>
            <a:blip r:embed="rId3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Доходы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тыс. рублей.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65" name="CustomShape 5"/>
          <p:cNvSpPr/>
          <p:nvPr/>
        </p:nvSpPr>
        <p:spPr>
          <a:xfrm>
            <a:off x="2001315" y="3537315"/>
            <a:ext cx="2591864" cy="1058882"/>
          </a:xfrm>
          <a:prstGeom prst="rect">
            <a:avLst/>
          </a:prstGeom>
          <a:blipFill>
            <a:blip r:embed="rId3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Расходы, </a:t>
            </a:r>
          </a:p>
          <a:p>
            <a:pPr algn="ctr">
              <a:defRPr/>
            </a:pP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в т.ч. условно утверждаемые расходы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,</a:t>
            </a:r>
            <a:endParaRPr lang="ru-RU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тыс. рублей.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66" name="CustomShape 6"/>
          <p:cNvSpPr/>
          <p:nvPr/>
        </p:nvSpPr>
        <p:spPr>
          <a:xfrm>
            <a:off x="1982640" y="4986720"/>
            <a:ext cx="2600640" cy="577080"/>
          </a:xfrm>
          <a:prstGeom prst="rect">
            <a:avLst/>
          </a:prstGeom>
          <a:blipFill>
            <a:blip r:embed="rId3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Дефицит(-), Профицит(+),                 тыс. рублей.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67" name="CustomShape 7"/>
          <p:cNvSpPr/>
          <p:nvPr/>
        </p:nvSpPr>
        <p:spPr>
          <a:xfrm flipH="1">
            <a:off x="4819440" y="2759760"/>
            <a:ext cx="1563480" cy="639000"/>
          </a:xfrm>
          <a:prstGeom prst="rect">
            <a:avLst/>
          </a:prstGeom>
          <a:blipFill>
            <a:blip r:embed="rId4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  <a:cs typeface="Arial" charset="0"/>
              </a:rPr>
              <a:t>17030,6</a:t>
            </a:r>
          </a:p>
          <a:p>
            <a:pPr algn="ctr"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тыс. рублей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68" name="CustomShape 8"/>
          <p:cNvSpPr/>
          <p:nvPr/>
        </p:nvSpPr>
        <p:spPr>
          <a:xfrm flipH="1">
            <a:off x="4819440" y="3731040"/>
            <a:ext cx="1563480" cy="639000"/>
          </a:xfrm>
          <a:prstGeom prst="rect">
            <a:avLst/>
          </a:prstGeom>
          <a:blipFill>
            <a:blip r:embed="rId4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  <a:cs typeface="Arial" charset="0"/>
              </a:rPr>
              <a:t>17030,6</a:t>
            </a:r>
          </a:p>
          <a:p>
            <a:pPr algn="ctr"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тыс. рублей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69" name="CustomShape 9"/>
          <p:cNvSpPr/>
          <p:nvPr/>
        </p:nvSpPr>
        <p:spPr>
          <a:xfrm>
            <a:off x="4821238" y="1604963"/>
            <a:ext cx="1562100" cy="873125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defRPr/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2020</a:t>
            </a:r>
          </a:p>
          <a:p>
            <a:pPr algn="ctr">
              <a:defRPr/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проект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70" name="CustomShape 10"/>
          <p:cNvSpPr/>
          <p:nvPr/>
        </p:nvSpPr>
        <p:spPr>
          <a:xfrm>
            <a:off x="6751638" y="1592263"/>
            <a:ext cx="1373187" cy="874712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defRPr/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2021</a:t>
            </a:r>
          </a:p>
          <a:p>
            <a:pPr algn="ctr">
              <a:defRPr/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проект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71" name="CustomShape 11"/>
          <p:cNvSpPr/>
          <p:nvPr/>
        </p:nvSpPr>
        <p:spPr>
          <a:xfrm>
            <a:off x="8328025" y="1592263"/>
            <a:ext cx="1379538" cy="874712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>
              <a:defRPr/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2022</a:t>
            </a:r>
          </a:p>
          <a:p>
            <a:pPr algn="ctr">
              <a:defRPr/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проект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72" name="CustomShape 12"/>
          <p:cNvSpPr/>
          <p:nvPr/>
        </p:nvSpPr>
        <p:spPr>
          <a:xfrm flipH="1">
            <a:off x="8356800" y="2759760"/>
            <a:ext cx="1563480" cy="639000"/>
          </a:xfrm>
          <a:prstGeom prst="rect">
            <a:avLst/>
          </a:prstGeom>
          <a:blipFill>
            <a:blip r:embed="rId4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  <a:cs typeface="Arial" charset="0"/>
              </a:rPr>
              <a:t>23643,4</a:t>
            </a:r>
          </a:p>
          <a:p>
            <a:pPr algn="ctr"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тыс. рублей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73" name="CustomShape 13"/>
          <p:cNvSpPr/>
          <p:nvPr/>
        </p:nvSpPr>
        <p:spPr>
          <a:xfrm flipH="1">
            <a:off x="6643200" y="2759760"/>
            <a:ext cx="1467720" cy="639000"/>
          </a:xfrm>
          <a:prstGeom prst="rect">
            <a:avLst/>
          </a:prstGeom>
          <a:blipFill>
            <a:blip r:embed="rId4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</a:rPr>
              <a:t>22517,4</a:t>
            </a:r>
          </a:p>
          <a:p>
            <a:pPr algn="ctr"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тыс. рублей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74" name="CustomShape 14"/>
          <p:cNvSpPr/>
          <p:nvPr/>
        </p:nvSpPr>
        <p:spPr>
          <a:xfrm flipH="1">
            <a:off x="6547800" y="3717000"/>
            <a:ext cx="1563480" cy="639000"/>
          </a:xfrm>
          <a:prstGeom prst="rect">
            <a:avLst/>
          </a:prstGeom>
          <a:blipFill>
            <a:blip r:embed="rId4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</a:rPr>
              <a:t>22517,4</a:t>
            </a:r>
          </a:p>
          <a:p>
            <a:pPr algn="ctr"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тыс. рублей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75" name="CustomShape 15"/>
          <p:cNvSpPr/>
          <p:nvPr/>
        </p:nvSpPr>
        <p:spPr>
          <a:xfrm flipH="1">
            <a:off x="8357520" y="3731040"/>
            <a:ext cx="1534320" cy="639000"/>
          </a:xfrm>
          <a:prstGeom prst="rect">
            <a:avLst/>
          </a:prstGeom>
          <a:blipFill>
            <a:blip r:embed="rId4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  <a:cs typeface="Arial" charset="0"/>
              </a:rPr>
              <a:t>23643,4</a:t>
            </a:r>
          </a:p>
          <a:p>
            <a:pPr algn="ctr"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тыс. рублей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76" name="CustomShape 16"/>
          <p:cNvSpPr/>
          <p:nvPr/>
        </p:nvSpPr>
        <p:spPr>
          <a:xfrm>
            <a:off x="6548520" y="4986720"/>
            <a:ext cx="1597320" cy="746280"/>
          </a:xfrm>
          <a:prstGeom prst="roundRect">
            <a:avLst>
              <a:gd name="adj" fmla="val 50000"/>
            </a:avLst>
          </a:prstGeom>
          <a:blipFill>
            <a:blip r:embed="rId2"/>
            <a:tile/>
          </a:blipFill>
          <a:ln>
            <a:noFill/>
          </a:ln>
          <a:effectLst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defRPr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0</a:t>
            </a:r>
            <a:endParaRPr lang="ru-RU" b="1">
              <a:solidFill>
                <a:srgbClr val="000000"/>
              </a:solidFill>
            </a:endParaRPr>
          </a:p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77" name="CustomShape 17"/>
          <p:cNvSpPr/>
          <p:nvPr/>
        </p:nvSpPr>
        <p:spPr>
          <a:xfrm>
            <a:off x="8285520" y="4956480"/>
            <a:ext cx="1678320" cy="746280"/>
          </a:xfrm>
          <a:prstGeom prst="roundRect">
            <a:avLst>
              <a:gd name="adj" fmla="val 50000"/>
            </a:avLst>
          </a:prstGeom>
          <a:blipFill>
            <a:blip r:embed="rId2"/>
            <a:tile/>
          </a:blipFill>
          <a:ln>
            <a:noFill/>
          </a:ln>
          <a:effectLst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defRPr/>
            </a:pPr>
            <a:r>
              <a:rPr lang="ru-RU" b="1">
                <a:solidFill>
                  <a:srgbClr val="000000"/>
                </a:solidFill>
              </a:rPr>
              <a:t>0</a:t>
            </a:r>
          </a:p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78" name="CustomShape 18"/>
          <p:cNvSpPr/>
          <p:nvPr/>
        </p:nvSpPr>
        <p:spPr>
          <a:xfrm>
            <a:off x="1541463" y="144463"/>
            <a:ext cx="967740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Основные характеристики бюджета  </a:t>
            </a:r>
          </a:p>
          <a:p>
            <a:pPr algn="ctr">
              <a:defRPr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Нагибовского сельского поселения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b="1">
                <a:latin typeface="Times New Roman" pitchFamily="18" charset="0"/>
              </a:rPr>
              <a:t>на 2020 год и на плановый период 2021 и 2022 годов</a:t>
            </a:r>
            <a:r>
              <a:rPr lang="ru-RU">
                <a:latin typeface="Times New Roman" pitchFamily="18" charset="0"/>
              </a:rPr>
              <a:t> </a:t>
            </a:r>
          </a:p>
        </p:txBody>
      </p:sp>
      <p:sp>
        <p:nvSpPr>
          <p:cNvPr id="379" name="Line 19"/>
          <p:cNvSpPr/>
          <p:nvPr/>
        </p:nvSpPr>
        <p:spPr>
          <a:xfrm>
            <a:off x="1952625" y="1214438"/>
            <a:ext cx="8496300" cy="0"/>
          </a:xfrm>
          <a:prstGeom prst="line">
            <a:avLst/>
          </a:prstGeom>
          <a:ln w="47520">
            <a:solidFill>
              <a:schemeClr val="accent5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4C45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Основные параметры </a:t>
            </a:r>
            <a:br>
              <a:rPr lang="ru-RU" sz="2800" b="1">
                <a:solidFill>
                  <a:srgbClr val="4C45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800" b="1">
                <a:solidFill>
                  <a:srgbClr val="4C45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бюджета Нагибовского сельского поселения</a:t>
            </a:r>
          </a:p>
        </p:txBody>
      </p:sp>
      <p:graphicFrame>
        <p:nvGraphicFramePr>
          <p:cNvPr id="40964" name="Диаграмма 7"/>
          <p:cNvGraphicFramePr>
            <a:graphicFrameLocks/>
          </p:cNvGraphicFramePr>
          <p:nvPr>
            <p:ph idx="4294967295"/>
          </p:nvPr>
        </p:nvGraphicFramePr>
        <p:xfrm>
          <a:off x="2905125" y="2066925"/>
          <a:ext cx="8658225" cy="3189288"/>
        </p:xfrm>
        <a:graphic>
          <a:graphicData uri="http://schemas.openxmlformats.org/presentationml/2006/ole">
            <p:oleObj spid="_x0000_s40964" name="Диаграмма" r:id="rId3" imgW="9410890" imgH="3467290" progId="Excel.Chart.8">
              <p:embed/>
            </p:oleObj>
          </a:graphicData>
        </a:graphic>
      </p:graphicFrame>
      <p:pic>
        <p:nvPicPr>
          <p:cNvPr id="40966" name="Picture 2" descr="K:\Управлен_бюдж_планир_и_межбюджет_отношений\Сводный отдел\Зам.бюджетный\БЮДЖЕТ\БЮДЖЕТ ДЛЯ ГРАЖДАН\ПОРТАЛ\2016\проект бюджета 2017-2019\картинки\000154764_480_Raskhody_Nalogi_i_Dolg_4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625" y="1868488"/>
            <a:ext cx="2554288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6" descr="Картинки по запросу человечек пла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238" y="4160838"/>
            <a:ext cx="2005012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 idx="4294967295"/>
          </p:nvPr>
        </p:nvSpPr>
        <p:spPr>
          <a:xfrm>
            <a:off x="406400" y="323850"/>
            <a:ext cx="11582400" cy="800100"/>
          </a:xfrm>
        </p:spPr>
        <p:txBody>
          <a:bodyPr/>
          <a:lstStyle/>
          <a:p>
            <a:pPr algn="ctr"/>
            <a:r>
              <a:rPr lang="ru-RU" sz="2800" b="1" smtClean="0">
                <a:latin typeface="Times New Roman" pitchFamily="18" charset="0"/>
              </a:rPr>
              <a:t>Доходы бюджета сельского поселения</a:t>
            </a:r>
          </a:p>
        </p:txBody>
      </p:sp>
      <p:grpSp>
        <p:nvGrpSpPr>
          <p:cNvPr id="41986" name="TextBox 37"/>
          <p:cNvGrpSpPr>
            <a:grpSpLocks/>
          </p:cNvGrpSpPr>
          <p:nvPr/>
        </p:nvGrpSpPr>
        <p:grpSpPr bwMode="auto">
          <a:xfrm>
            <a:off x="3344863" y="1296988"/>
            <a:ext cx="5711825" cy="801687"/>
            <a:chOff x="1233" y="849"/>
            <a:chExt cx="3598" cy="487"/>
          </a:xfrm>
        </p:grpSpPr>
        <p:pic>
          <p:nvPicPr>
            <p:cNvPr id="42019" name="TextBox 37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33" y="849"/>
              <a:ext cx="3598" cy="48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2020" name="Text Box 45"/>
            <p:cNvSpPr txBox="1">
              <a:spLocks noChangeArrowheads="1"/>
            </p:cNvSpPr>
            <p:nvPr/>
          </p:nvSpPr>
          <p:spPr bwMode="auto">
            <a:xfrm>
              <a:off x="1260" y="900"/>
              <a:ext cx="3510" cy="278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/>
              <a:r>
                <a:rPr lang="ru-RU" sz="2400" b="1"/>
                <a:t>Доходы бюджета</a:t>
              </a:r>
            </a:p>
          </p:txBody>
        </p:sp>
      </p:grpSp>
      <p:sp>
        <p:nvSpPr>
          <p:cNvPr id="53" name="Line 13"/>
          <p:cNvSpPr>
            <a:spLocks noChangeShapeType="1"/>
          </p:cNvSpPr>
          <p:nvPr/>
        </p:nvSpPr>
        <p:spPr bwMode="auto">
          <a:xfrm rot="11973797" flipH="1" flipV="1">
            <a:off x="1243013" y="2072332"/>
            <a:ext cx="0" cy="857256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 defTabSz="914400"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Line 13"/>
          <p:cNvSpPr>
            <a:spLocks noChangeShapeType="1"/>
          </p:cNvSpPr>
          <p:nvPr/>
        </p:nvSpPr>
        <p:spPr bwMode="auto">
          <a:xfrm rot="9132045" flipH="1" flipV="1">
            <a:off x="9193198" y="2057772"/>
            <a:ext cx="45719" cy="991536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 defTabSz="914400"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1993" name="Блок-схема: процесс 54"/>
          <p:cNvGrpSpPr>
            <a:grpSpLocks/>
          </p:cNvGrpSpPr>
          <p:nvPr/>
        </p:nvGrpSpPr>
        <p:grpSpPr bwMode="auto">
          <a:xfrm>
            <a:off x="1417638" y="2892425"/>
            <a:ext cx="4414837" cy="847725"/>
            <a:chOff x="157" y="1686"/>
            <a:chExt cx="2781" cy="534"/>
          </a:xfrm>
        </p:grpSpPr>
        <p:pic>
          <p:nvPicPr>
            <p:cNvPr id="42017" name="Блок-схема: процесс 5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7" y="1686"/>
              <a:ext cx="2781" cy="534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2018" name="Text Box 54"/>
            <p:cNvSpPr txBox="1">
              <a:spLocks noChangeArrowheads="1"/>
            </p:cNvSpPr>
            <p:nvPr/>
          </p:nvSpPr>
          <p:spPr bwMode="auto">
            <a:xfrm>
              <a:off x="180" y="1710"/>
              <a:ext cx="2700" cy="45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/>
              <a:r>
                <a:rPr lang="ru-RU" sz="1400" b="1"/>
                <a:t>Собственные средства </a:t>
              </a:r>
              <a:r>
                <a:rPr lang="ru-RU" sz="1400"/>
                <a:t>– это средства,  не имеющие определенной цели расходования.</a:t>
              </a:r>
            </a:p>
          </p:txBody>
        </p:sp>
      </p:grpSp>
      <p:grpSp>
        <p:nvGrpSpPr>
          <p:cNvPr id="41994" name="Блок-схема: процесс 55"/>
          <p:cNvGrpSpPr>
            <a:grpSpLocks/>
          </p:cNvGrpSpPr>
          <p:nvPr/>
        </p:nvGrpSpPr>
        <p:grpSpPr bwMode="auto">
          <a:xfrm>
            <a:off x="7458075" y="2990850"/>
            <a:ext cx="4016375" cy="920750"/>
            <a:chOff x="3218" y="1724"/>
            <a:chExt cx="2530" cy="580"/>
          </a:xfrm>
        </p:grpSpPr>
        <p:pic>
          <p:nvPicPr>
            <p:cNvPr id="42015" name="Блок-схема: процесс 5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18" y="1724"/>
              <a:ext cx="2530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16" name="Text Box 57"/>
            <p:cNvSpPr txBox="1">
              <a:spLocks noChangeArrowheads="1"/>
            </p:cNvSpPr>
            <p:nvPr/>
          </p:nvSpPr>
          <p:spPr bwMode="auto">
            <a:xfrm>
              <a:off x="3240" y="1755"/>
              <a:ext cx="2430" cy="45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/>
              <a:r>
                <a:rPr lang="ru-RU" sz="1400" b="1"/>
                <a:t>Целевые средства- </a:t>
              </a:r>
              <a:r>
                <a:rPr lang="ru-RU" sz="1400"/>
                <a:t>это средства, которые должны быть израсходованы строго по целевому назначению.</a:t>
              </a:r>
              <a:endParaRPr lang="ru-RU" sz="1400" b="1"/>
            </a:p>
          </p:txBody>
        </p:sp>
      </p:grpSp>
      <p:grpSp>
        <p:nvGrpSpPr>
          <p:cNvPr id="41995" name="Группа 39"/>
          <p:cNvGrpSpPr>
            <a:grpSpLocks/>
          </p:cNvGrpSpPr>
          <p:nvPr/>
        </p:nvGrpSpPr>
        <p:grpSpPr bwMode="auto">
          <a:xfrm>
            <a:off x="1439863" y="3644900"/>
            <a:ext cx="3857625" cy="787400"/>
            <a:chOff x="1140594" y="3214686"/>
            <a:chExt cx="2431274" cy="1143802"/>
          </a:xfrm>
        </p:grpSpPr>
        <p:cxnSp>
          <p:nvCxnSpPr>
            <p:cNvPr id="61" name="Прямая соединительная линия 60"/>
            <p:cNvCxnSpPr/>
            <p:nvPr/>
          </p:nvCxnSpPr>
          <p:spPr>
            <a:xfrm>
              <a:off x="1142595" y="3858075"/>
              <a:ext cx="2427272" cy="2305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rot="5400000" flipH="1" flipV="1">
              <a:off x="2034231" y="3538687"/>
              <a:ext cx="648001" cy="0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rot="5400000" flipH="1" flipV="1">
              <a:off x="891388" y="4107281"/>
              <a:ext cx="500413" cy="2001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rot="5400000" flipH="1" flipV="1">
              <a:off x="2107025" y="4107281"/>
              <a:ext cx="500413" cy="2001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rot="5400000" flipH="1" flipV="1">
              <a:off x="3320661" y="4107281"/>
              <a:ext cx="500413" cy="2001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Прямоугольник 65"/>
          <p:cNvSpPr/>
          <p:nvPr/>
        </p:nvSpPr>
        <p:spPr>
          <a:xfrm>
            <a:off x="606425" y="4449763"/>
            <a:ext cx="1423988" cy="942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rgbClr val="990033"/>
            </a:solidFill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ru-RU" sz="1600">
                <a:latin typeface="Times New Roman" pitchFamily="18" charset="0"/>
              </a:rPr>
              <a:t>Налоговые доходы</a:t>
            </a:r>
          </a:p>
          <a:p>
            <a:pPr algn="ctr" defTabSz="914400">
              <a:defRPr/>
            </a:pPr>
            <a:endParaRPr lang="ru-RU" sz="2000">
              <a:latin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473325" y="4449763"/>
            <a:ext cx="1638300" cy="8826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rgbClr val="990033"/>
            </a:solidFill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ru-RU" sz="1600">
                <a:latin typeface="Times New Roman" pitchFamily="18" charset="0"/>
              </a:rPr>
              <a:t>Неналоговые доходы</a:t>
            </a:r>
          </a:p>
          <a:p>
            <a:pPr algn="ctr" defTabSz="914400">
              <a:defRPr/>
            </a:pPr>
            <a:endParaRPr lang="ru-RU" sz="1600">
              <a:latin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530725" y="4449763"/>
            <a:ext cx="1976438" cy="2063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rgbClr val="990033"/>
            </a:solidFill>
          </a:ln>
        </p:spPr>
        <p:txBody>
          <a:bodyPr>
            <a:spAutoFit/>
          </a:bodyPr>
          <a:lstStyle/>
          <a:p>
            <a:pPr defTabSz="914400">
              <a:defRPr/>
            </a:pPr>
            <a:r>
              <a:rPr lang="ru-RU" sz="1400">
                <a:latin typeface="Times New Roman" pitchFamily="18" charset="0"/>
              </a:rPr>
              <a:t>- дотации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на выравнивание  бюджетной  обеспеченности;</a:t>
            </a:r>
          </a:p>
          <a:p>
            <a:pPr defTabSz="914400"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-  дотации на поддержку мер по обеспечению сбалансированности бюджетов.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999" name="Группа 39"/>
          <p:cNvGrpSpPr>
            <a:grpSpLocks/>
          </p:cNvGrpSpPr>
          <p:nvPr/>
        </p:nvGrpSpPr>
        <p:grpSpPr bwMode="auto">
          <a:xfrm>
            <a:off x="7954963" y="3821113"/>
            <a:ext cx="3286125" cy="787400"/>
            <a:chOff x="1140594" y="3214686"/>
            <a:chExt cx="2431274" cy="1143802"/>
          </a:xfrm>
        </p:grpSpPr>
        <p:cxnSp>
          <p:nvCxnSpPr>
            <p:cNvPr id="70" name="Прямая соединительная линия 69"/>
            <p:cNvCxnSpPr/>
            <p:nvPr/>
          </p:nvCxnSpPr>
          <p:spPr>
            <a:xfrm>
              <a:off x="1141768" y="3858074"/>
              <a:ext cx="2428925" cy="2307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 flipH="1" flipV="1">
              <a:off x="2033405" y="3538687"/>
              <a:ext cx="648000" cy="0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rot="5400000" flipH="1" flipV="1">
              <a:off x="890974" y="4107693"/>
              <a:ext cx="500414" cy="1174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rot="5400000" flipH="1" flipV="1">
              <a:off x="2106611" y="4107694"/>
              <a:ext cx="500414" cy="1175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5400000" flipH="1" flipV="1">
              <a:off x="3321074" y="4107694"/>
              <a:ext cx="500414" cy="1175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Прямоугольник 75"/>
          <p:cNvSpPr/>
          <p:nvPr/>
        </p:nvSpPr>
        <p:spPr>
          <a:xfrm>
            <a:off x="8983663" y="4640263"/>
            <a:ext cx="1285875" cy="638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rgbClr val="990033"/>
            </a:solidFill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ru-RU" sz="1600" dirty="0"/>
              <a:t>Субвенции </a:t>
            </a:r>
          </a:p>
          <a:p>
            <a:pPr algn="ctr" defTabSz="914400">
              <a:defRPr/>
            </a:pPr>
            <a:endParaRPr lang="ru-RU" sz="1600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7378700" y="4678363"/>
            <a:ext cx="1214438" cy="638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rgbClr val="990033"/>
            </a:solidFill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ru-RU" sz="1600">
                <a:latin typeface="Times New Roman" pitchFamily="18" charset="0"/>
              </a:rPr>
              <a:t>Субсидии</a:t>
            </a:r>
          </a:p>
          <a:p>
            <a:pPr algn="ctr" defTabSz="914400">
              <a:defRPr/>
            </a:pPr>
            <a:endParaRPr lang="ru-RU" sz="1600"/>
          </a:p>
        </p:txBody>
      </p:sp>
      <p:sp>
        <p:nvSpPr>
          <p:cNvPr id="78" name="Прямоугольник 77"/>
          <p:cNvSpPr/>
          <p:nvPr/>
        </p:nvSpPr>
        <p:spPr>
          <a:xfrm>
            <a:off x="10536238" y="4621213"/>
            <a:ext cx="1500187" cy="787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rgbClr val="990033"/>
            </a:solidFill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ru-RU" sz="1400">
                <a:latin typeface="Times New Roman" pitchFamily="18" charset="0"/>
              </a:rPr>
              <a:t>Иные межбюджетные трансферты</a:t>
            </a:r>
          </a:p>
        </p:txBody>
      </p:sp>
      <p:pic>
        <p:nvPicPr>
          <p:cNvPr id="2052" name="Picture 4" descr="Картинки по запросу расходы бюджета вопрос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47753" y="323850"/>
            <a:ext cx="2708823" cy="2348880"/>
          </a:xfrm>
          <a:prstGeom prst="rect">
            <a:avLst/>
          </a:prstGeom>
          <a:noFill/>
          <a:effectLst>
            <a:softEdge rad="355600"/>
          </a:effectLst>
          <a:extLst>
            <a:ext uri="{909E8E84-426E-40DD-AFC4-6F175D3DCCD1}"/>
          </a:extLst>
        </p:spPr>
      </p:pic>
      <p:pic>
        <p:nvPicPr>
          <p:cNvPr id="2" name="Picture 4" descr="Картинки по запросу расходы бюджета вопрос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399448" y="323850"/>
            <a:ext cx="2580585" cy="2348880"/>
          </a:xfrm>
          <a:prstGeom prst="rect">
            <a:avLst/>
          </a:prstGeom>
          <a:noFill/>
          <a:effectLst>
            <a:softEdge rad="355600"/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>
            <a:spLocks noChangeArrowheads="1"/>
          </p:cNvSpPr>
          <p:nvPr/>
        </p:nvSpPr>
        <p:spPr bwMode="auto">
          <a:xfrm>
            <a:off x="1981200" y="217488"/>
            <a:ext cx="82296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b"/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Доходы бюджета сельского поселения</a:t>
            </a:r>
          </a:p>
        </p:txBody>
      </p:sp>
      <p:sp>
        <p:nvSpPr>
          <p:cNvPr id="381" name="TextShape 2"/>
          <p:cNvSpPr txBox="1"/>
          <p:nvPr/>
        </p:nvSpPr>
        <p:spPr>
          <a:xfrm>
            <a:off x="1992313" y="836613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сельского поселения образуются за счет налоговых и неналоговых доходов, а также за счет безвозмездных поступлений.</a:t>
            </a:r>
            <a:endParaRPr lang="ru-RU" sz="260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2" name="Line 3"/>
          <p:cNvSpPr/>
          <p:nvPr/>
        </p:nvSpPr>
        <p:spPr>
          <a:xfrm>
            <a:off x="1847850" y="692150"/>
            <a:ext cx="8496300" cy="0"/>
          </a:xfrm>
          <a:prstGeom prst="line">
            <a:avLst/>
          </a:prstGeom>
          <a:ln w="4752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3" name="CustomShape 4"/>
          <p:cNvSpPr/>
          <p:nvPr/>
        </p:nvSpPr>
        <p:spPr>
          <a:xfrm>
            <a:off x="4953000" y="1500188"/>
            <a:ext cx="2160588" cy="1096962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6000" tIns="45000" rIns="126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4" name="CustomShape 5"/>
          <p:cNvSpPr/>
          <p:nvPr/>
        </p:nvSpPr>
        <p:spPr>
          <a:xfrm>
            <a:off x="1579563" y="3119438"/>
            <a:ext cx="2973387" cy="3363912"/>
          </a:xfrm>
          <a:prstGeom prst="rect">
            <a:avLst/>
          </a:prstGeom>
          <a:solidFill>
            <a:srgbClr val="CCFFCC"/>
          </a:solidFill>
          <a:ln w="19080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/>
          <a:lstStyle/>
          <a:p>
            <a:pPr algn="ctr"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Налоговые доходы – поступления в бюджет от уплаты налогов, установленных Налоговым кодексом РФ </a:t>
            </a:r>
            <a:r>
              <a:rPr lang="ru-RU" sz="1600" b="1">
                <a:latin typeface="Times New Roman" pitchFamily="18" charset="0"/>
              </a:rPr>
              <a:t>(налог на доходы физических лиц, акцизы на нефтепродукты, земельный налог,   налог на имущество физических лиц, единый сельскохозяйственный налог</a:t>
            </a:r>
            <a:r>
              <a:rPr lang="ru-RU" b="1"/>
              <a:t>)</a:t>
            </a:r>
          </a:p>
          <a:p>
            <a:pPr algn="ctr">
              <a:defRPr/>
            </a:pPr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5" name="CustomShape 6"/>
          <p:cNvSpPr/>
          <p:nvPr/>
        </p:nvSpPr>
        <p:spPr>
          <a:xfrm>
            <a:off x="4881563" y="3786188"/>
            <a:ext cx="2519362" cy="2051050"/>
          </a:xfrm>
          <a:prstGeom prst="rect">
            <a:avLst/>
          </a:prstGeom>
          <a:solidFill>
            <a:srgbClr val="FF5050"/>
          </a:solidFill>
          <a:ln w="1908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Неналоговые доходы – поступления</a:t>
            </a:r>
            <a:r>
              <a:rPr lang="ru-RU" sz="1600" b="1">
                <a:latin typeface="Times New Roman" pitchFamily="18" charset="0"/>
              </a:rPr>
              <a:t> от продажи и предоставления муниципальным образованием в пользование имущества и земельных участков, от различного вида услуг</a:t>
            </a:r>
          </a:p>
        </p:txBody>
      </p:sp>
      <p:sp>
        <p:nvSpPr>
          <p:cNvPr id="386" name="CustomShape 7"/>
          <p:cNvSpPr/>
          <p:nvPr/>
        </p:nvSpPr>
        <p:spPr>
          <a:xfrm>
            <a:off x="7596188" y="3357563"/>
            <a:ext cx="2868612" cy="2149475"/>
          </a:xfrm>
          <a:prstGeom prst="rect">
            <a:avLst/>
          </a:prstGeom>
          <a:solidFill>
            <a:srgbClr val="6699FF"/>
          </a:solidFill>
          <a:ln w="19080">
            <a:solidFill>
              <a:srgbClr val="3366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/>
          <a:lstStyle/>
          <a:p>
            <a:pPr algn="ctr"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это финансовая помощь из бюджетов других уровней </a:t>
            </a:r>
            <a:r>
              <a:rPr lang="ru-RU" sz="1600" b="1">
                <a:latin typeface="Times New Roman" pitchFamily="18" charset="0"/>
              </a:rPr>
              <a:t>(дотации, субвенции, субвенции, иные межбюджетные трансферты)</a:t>
            </a:r>
          </a:p>
        </p:txBody>
      </p:sp>
      <p:sp>
        <p:nvSpPr>
          <p:cNvPr id="387" name="CustomShape 8"/>
          <p:cNvSpPr/>
          <p:nvPr/>
        </p:nvSpPr>
        <p:spPr>
          <a:xfrm rot="2313000">
            <a:off x="7258050" y="2136775"/>
            <a:ext cx="1570038" cy="60960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6699FF"/>
          </a:solidFill>
          <a:ln w="19080">
            <a:solidFill>
              <a:srgbClr val="3366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8" name="CustomShape 9"/>
          <p:cNvSpPr/>
          <p:nvPr/>
        </p:nvSpPr>
        <p:spPr>
          <a:xfrm rot="7897200">
            <a:off x="3128962" y="2036763"/>
            <a:ext cx="1611313" cy="814388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80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9" name="CustomShape 10"/>
          <p:cNvSpPr/>
          <p:nvPr/>
        </p:nvSpPr>
        <p:spPr>
          <a:xfrm>
            <a:off x="5667375" y="3000375"/>
            <a:ext cx="706438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5050"/>
          </a:solidFill>
          <a:ln w="1584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2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2000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Horizontal)">
                                      <p:cBhvr additive="repl">
                                        <p:cTn id="19" dur="2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3" dur="2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7" dur="2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1" dur="2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5" dur="2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9" dur="2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3" dur="2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67" name="Group 91"/>
          <p:cNvGraphicFramePr>
            <a:graphicFrameLocks noGrp="1"/>
          </p:cNvGraphicFramePr>
          <p:nvPr>
            <p:ph idx="4294967295"/>
          </p:nvPr>
        </p:nvGraphicFramePr>
        <p:xfrm>
          <a:off x="280988" y="1162050"/>
          <a:ext cx="11582400" cy="2378075"/>
        </p:xfrm>
        <a:graphic>
          <a:graphicData uri="http://schemas.openxmlformats.org/drawingml/2006/table">
            <a:tbl>
              <a:tblPr/>
              <a:tblGrid>
                <a:gridCol w="3243262"/>
                <a:gridCol w="2813050"/>
                <a:gridCol w="2886075"/>
                <a:gridCol w="2640013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2285,3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2510,0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2616,2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14629,3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19891,4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20911,1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17030,6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22517,4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23643,3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</a:tbl>
          </a:graphicData>
        </a:graphic>
      </p:graphicFrame>
      <p:sp>
        <p:nvSpPr>
          <p:cNvPr id="24659" name="Rectangle 45"/>
          <p:cNvSpPr>
            <a:spLocks noChangeArrowheads="1"/>
          </p:cNvSpPr>
          <p:nvPr/>
        </p:nvSpPr>
        <p:spPr bwMode="auto">
          <a:xfrm>
            <a:off x="890588" y="450850"/>
            <a:ext cx="10823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800" b="1">
                <a:latin typeface="Times New Roman" pitchFamily="18" charset="0"/>
              </a:rPr>
              <a:t>Доходы бюджета Нагибовского сельского поселения</a:t>
            </a:r>
          </a:p>
        </p:txBody>
      </p:sp>
      <p:graphicFrame>
        <p:nvGraphicFramePr>
          <p:cNvPr id="24626" name="Object 50"/>
          <p:cNvGraphicFramePr>
            <a:graphicFrameLocks noChangeAspect="1"/>
          </p:cNvGraphicFramePr>
          <p:nvPr/>
        </p:nvGraphicFramePr>
        <p:xfrm>
          <a:off x="2573338" y="3649663"/>
          <a:ext cx="8959850" cy="3402012"/>
        </p:xfrm>
        <a:graphic>
          <a:graphicData uri="http://schemas.openxmlformats.org/presentationml/2006/ole">
            <p:oleObj spid="_x0000_s24626" name="Лист" r:id="rId3" imgW="9086850" imgH="5619560" progId="Excel.Sheet.8">
              <p:embed/>
            </p:oleObj>
          </a:graphicData>
        </a:graphic>
      </p:graphicFrame>
      <p:pic>
        <p:nvPicPr>
          <p:cNvPr id="24660" name="Picture 2" descr="K:\Управлен_бюдж_планир_и_межбюджет_отношений\Сводный отдел\Зам.бюджетный\БЮДЖЕТ\БЮДЖЕТ ДЛЯ ГРАЖДАН\ПОРТАЛ\2016\проект бюджета 2017-2019\картинки\000154764_480_Raskhody_Nalogi_i_Dolg_4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738" y="4375150"/>
            <a:ext cx="2411412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  <a:t>Норматив отчислений налоговых доходов в местный бюджет</a:t>
            </a:r>
            <a:r>
              <a:rPr lang="ru-RU" sz="3200" b="1" smtClean="0">
                <a:solidFill>
                  <a:schemeClr val="tx1"/>
                </a:solidFill>
              </a:rPr>
              <a:t/>
            </a:r>
            <a:br>
              <a:rPr lang="ru-RU" sz="3200" b="1" smtClean="0">
                <a:solidFill>
                  <a:schemeClr val="tx1"/>
                </a:solidFill>
              </a:rPr>
            </a:br>
            <a:endParaRPr lang="ru-RU" sz="3200" b="1" smtClean="0">
              <a:solidFill>
                <a:schemeClr val="tx1"/>
              </a:solidFill>
            </a:endParaRPr>
          </a:p>
        </p:txBody>
      </p:sp>
      <p:sp>
        <p:nvSpPr>
          <p:cNvPr id="4813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400" b="1" i="1" smtClean="0">
                <a:solidFill>
                  <a:schemeClr val="tx1"/>
                </a:solidFill>
                <a:latin typeface="Times New Roman" pitchFamily="18" charset="0"/>
              </a:rPr>
              <a:t>Норматив отчислений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определяет  ту  часть от общей суммы уплаченных налогоплательщиками налогов, которая в соответствии с бюджетным законодательством остается в местном бюджете</a:t>
            </a:r>
          </a:p>
          <a:p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Налог на доходы физических лиц			12 %</a:t>
            </a:r>
          </a:p>
          <a:p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Акцизы на нефтепродукты				1,32 %</a:t>
            </a:r>
          </a:p>
          <a:p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Единый сельскохозяйственный налог 		30 %</a:t>
            </a:r>
          </a:p>
          <a:p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Налог имущество физических лиц		         100 %</a:t>
            </a:r>
          </a:p>
          <a:p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Земельный налог                                                 100%</a:t>
            </a:r>
          </a:p>
          <a:p>
            <a:endParaRPr lang="ru-RU" sz="18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206" name="Group 126"/>
          <p:cNvGraphicFramePr>
            <a:graphicFrameLocks noGrp="1"/>
          </p:cNvGraphicFramePr>
          <p:nvPr>
            <p:ph idx="4294967295"/>
          </p:nvPr>
        </p:nvGraphicFramePr>
        <p:xfrm>
          <a:off x="565150" y="1287463"/>
          <a:ext cx="11180763" cy="2305050"/>
        </p:xfrm>
        <a:graphic>
          <a:graphicData uri="http://schemas.openxmlformats.org/drawingml/2006/table">
            <a:tbl>
              <a:tblPr/>
              <a:tblGrid>
                <a:gridCol w="5334000"/>
                <a:gridCol w="2055813"/>
                <a:gridCol w="1797050"/>
                <a:gridCol w="19939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.,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г., 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г., 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780,0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788,0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802,0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товары (работы, услуги) реализуемые на территории РФ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562,3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640,0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688,2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336,0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693,0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702,0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722,0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2285,3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2510,0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2616,2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</a:tbl>
          </a:graphicData>
        </a:graphic>
      </p:graphicFrame>
      <p:sp>
        <p:nvSpPr>
          <p:cNvPr id="46204" name="Rectangle 44"/>
          <p:cNvSpPr>
            <a:spLocks noChangeArrowheads="1"/>
          </p:cNvSpPr>
          <p:nvPr/>
        </p:nvSpPr>
        <p:spPr bwMode="auto">
          <a:xfrm>
            <a:off x="890588" y="174625"/>
            <a:ext cx="108235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Объемы  и структура поступлений основных налоговых доходов </a:t>
            </a:r>
          </a:p>
          <a:p>
            <a:pPr algn="ctr" defTabSz="914400"/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на 2020 год и на плановый период 2021 и 2022 годов</a:t>
            </a:r>
          </a:p>
        </p:txBody>
      </p:sp>
      <p:graphicFrame>
        <p:nvGraphicFramePr>
          <p:cNvPr id="46161" name="Object 81"/>
          <p:cNvGraphicFramePr>
            <a:graphicFrameLocks noChangeAspect="1"/>
          </p:cNvGraphicFramePr>
          <p:nvPr/>
        </p:nvGraphicFramePr>
        <p:xfrm>
          <a:off x="1287463" y="3646488"/>
          <a:ext cx="10125075" cy="4079875"/>
        </p:xfrm>
        <a:graphic>
          <a:graphicData uri="http://schemas.openxmlformats.org/presentationml/2006/ole">
            <p:oleObj spid="_x0000_s46161" name="Лист" r:id="rId3" imgW="9239440" imgH="5762434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Shape 1"/>
          <p:cNvSpPr txBox="1"/>
          <p:nvPr/>
        </p:nvSpPr>
        <p:spPr>
          <a:xfrm>
            <a:off x="1631950" y="188913"/>
            <a:ext cx="8786813" cy="64801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91" name="CustomShape 2"/>
          <p:cNvSpPr/>
          <p:nvPr/>
        </p:nvSpPr>
        <p:spPr>
          <a:xfrm>
            <a:off x="3514725" y="133350"/>
            <a:ext cx="4857750" cy="4286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5000" rIns="90000" bIns="45000"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Межбюджетные трансферты</a:t>
            </a:r>
            <a:endParaRPr lang="ru-RU" sz="2800">
              <a:solidFill>
                <a:srgbClr val="000000"/>
              </a:solidFill>
            </a:endParaRPr>
          </a:p>
          <a:p>
            <a:pPr algn="ctr">
              <a:defRPr/>
            </a:pP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392" name="CustomShape 3"/>
          <p:cNvSpPr/>
          <p:nvPr/>
        </p:nvSpPr>
        <p:spPr>
          <a:xfrm>
            <a:off x="1881188" y="1643063"/>
            <a:ext cx="1857375" cy="3098800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393" name="CustomShape 4"/>
          <p:cNvSpPr/>
          <p:nvPr/>
        </p:nvSpPr>
        <p:spPr>
          <a:xfrm>
            <a:off x="4700588" y="1643063"/>
            <a:ext cx="2163762" cy="4119562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395" name="CustomShape 6"/>
          <p:cNvSpPr/>
          <p:nvPr/>
        </p:nvSpPr>
        <p:spPr>
          <a:xfrm>
            <a:off x="2208213" y="1412875"/>
            <a:ext cx="1943100" cy="22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6" name="CustomShape 7"/>
          <p:cNvSpPr/>
          <p:nvPr/>
        </p:nvSpPr>
        <p:spPr>
          <a:xfrm>
            <a:off x="1952625" y="1785938"/>
            <a:ext cx="1714500" cy="2495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Дотации 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97" name="CustomShape 8"/>
          <p:cNvSpPr/>
          <p:nvPr/>
        </p:nvSpPr>
        <p:spPr>
          <a:xfrm>
            <a:off x="4700588" y="1785938"/>
            <a:ext cx="2163762" cy="3848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Субвенции 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98" name="Line 9"/>
          <p:cNvSpPr/>
          <p:nvPr/>
        </p:nvSpPr>
        <p:spPr>
          <a:xfrm flipH="1">
            <a:off x="2595563" y="1285875"/>
            <a:ext cx="428625" cy="357188"/>
          </a:xfrm>
          <a:prstGeom prst="line">
            <a:avLst/>
          </a:prstGeom>
          <a:ln w="381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Line 10"/>
          <p:cNvSpPr/>
          <p:nvPr/>
        </p:nvSpPr>
        <p:spPr>
          <a:xfrm>
            <a:off x="5773738" y="1190625"/>
            <a:ext cx="0" cy="381000"/>
          </a:xfrm>
          <a:prstGeom prst="line">
            <a:avLst/>
          </a:prstGeom>
          <a:ln w="381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Line 11"/>
          <p:cNvSpPr/>
          <p:nvPr/>
        </p:nvSpPr>
        <p:spPr>
          <a:xfrm>
            <a:off x="7724775" y="1147763"/>
            <a:ext cx="657225" cy="423862"/>
          </a:xfrm>
          <a:prstGeom prst="line">
            <a:avLst/>
          </a:prstGeom>
          <a:ln w="381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CustomShape 12"/>
          <p:cNvSpPr/>
          <p:nvPr/>
        </p:nvSpPr>
        <p:spPr>
          <a:xfrm>
            <a:off x="7415213" y="1643063"/>
            <a:ext cx="2432050" cy="3243262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403" name="CustomShape 14"/>
          <p:cNvSpPr/>
          <p:nvPr/>
        </p:nvSpPr>
        <p:spPr>
          <a:xfrm>
            <a:off x="7415213" y="1714500"/>
            <a:ext cx="2432050" cy="28305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Иные межбюджетные трансферты</a:t>
            </a:r>
            <a:r>
              <a:rPr lang="ru-RU" sz="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бюджетные средства, предоставляемые на осуществление части полномочий по решению вопросов местного значения в соответствии с заключенными соглашениями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04" name="CustomShape 15"/>
          <p:cNvSpPr/>
          <p:nvPr/>
        </p:nvSpPr>
        <p:spPr>
          <a:xfrm>
            <a:off x="6310313" y="1785938"/>
            <a:ext cx="1928812" cy="35607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05" name="CustomShape 16"/>
          <p:cNvSpPr/>
          <p:nvPr/>
        </p:nvSpPr>
        <p:spPr>
          <a:xfrm>
            <a:off x="2309813" y="571500"/>
            <a:ext cx="7143750" cy="7302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Межбюджетные трансферты (безвозмездные поступления)</a:t>
            </a: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-</a:t>
            </a:r>
            <a:r>
              <a:rPr lang="ru-RU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это средства одного бюджета бюджетной системы РФ, перечисляемые другому бюджету бюджетной системы РФ.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9167" name="Picture 9" descr="K:\Управлен_бюдж_планир_и_межбюджет_отношений\Сводный отдел\Зам.бюджетный\БЮДЖЕТ\БЮДЖЕТ ДЛЯ ГРАЖДАН\ПОРТАЛ\2016\проект бюджета 2017-2019\картинки\головолом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4841875"/>
            <a:ext cx="24193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8" name="Picture 2" descr="K:\bcem\БЮДЖЕТ ДЛЯ ГРАЖДАН\бюджет 2017-2019\картинки\images (1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01263" y="4719638"/>
            <a:ext cx="187166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4"/>
          <p:cNvSpPr>
            <a:spLocks noChangeArrowheads="1"/>
          </p:cNvSpPr>
          <p:nvPr/>
        </p:nvSpPr>
        <p:spPr bwMode="auto">
          <a:xfrm>
            <a:off x="4724400" y="144463"/>
            <a:ext cx="6850063" cy="2132012"/>
          </a:xfrm>
          <a:prstGeom prst="horizontalScroll">
            <a:avLst>
              <a:gd name="adj" fmla="val 125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«Бюджет для граждан» - это аналитический документ, разрабатываемый в целях предоставления гражданам актуальной информации о проекте бюджета Нагибовского сельского поселения в формате, доступном для широкого круга пользователей.</a:t>
            </a:r>
          </a:p>
        </p:txBody>
      </p:sp>
      <p:sp>
        <p:nvSpPr>
          <p:cNvPr id="16386" name="AutoShape 5"/>
          <p:cNvSpPr>
            <a:spLocks noChangeArrowheads="1"/>
          </p:cNvSpPr>
          <p:nvPr/>
        </p:nvSpPr>
        <p:spPr bwMode="auto">
          <a:xfrm>
            <a:off x="4724400" y="2278063"/>
            <a:ext cx="6840538" cy="1897062"/>
          </a:xfrm>
          <a:prstGeom prst="horizontalScroll">
            <a:avLst>
              <a:gd name="adj" fmla="val 125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В представленной информации отражены основные положения проекта бюджета Нагибовского сельского поселения на 2020 год и на плановый период 2021 и 2022 годов.</a:t>
            </a:r>
          </a:p>
        </p:txBody>
      </p:sp>
      <p:sp>
        <p:nvSpPr>
          <p:cNvPr id="16387" name="AutoShape 6"/>
          <p:cNvSpPr>
            <a:spLocks noChangeArrowheads="1"/>
          </p:cNvSpPr>
          <p:nvPr/>
        </p:nvSpPr>
        <p:spPr bwMode="auto">
          <a:xfrm>
            <a:off x="4800600" y="4267200"/>
            <a:ext cx="6816725" cy="2125663"/>
          </a:xfrm>
          <a:prstGeom prst="horizontalScroll">
            <a:avLst>
              <a:gd name="adj" fmla="val 125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«Бюджет для граждан» нацелен на получение обратной связи от граждан Нагибовского сельского поселения, интересы которых в той или иной мере затронуты  бюджетом сельского поселения.</a:t>
            </a:r>
          </a:p>
        </p:txBody>
      </p:sp>
      <p:sp>
        <p:nvSpPr>
          <p:cNvPr id="115719" name="AutoShape 7"/>
          <p:cNvSpPr>
            <a:spLocks noChangeArrowheads="1"/>
          </p:cNvSpPr>
          <p:nvPr/>
        </p:nvSpPr>
        <p:spPr bwMode="auto">
          <a:xfrm>
            <a:off x="819150" y="1803400"/>
            <a:ext cx="3284538" cy="2366963"/>
          </a:xfrm>
          <a:prstGeom prst="verticalScroll">
            <a:avLst>
              <a:gd name="adj" fmla="val 125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ЧТО ТАКОЕ                                      «БЮДЖЕТ ДЛЯ ГРАЖДАН»</a:t>
            </a:r>
          </a:p>
        </p:txBody>
      </p:sp>
      <p:pic>
        <p:nvPicPr>
          <p:cNvPr id="16389" name="Picture 2" descr="K:\Управлен_бюдж_планир_и_межбюджет_отношений\Сводный отдел\Зам.бюджетный\БЮДЖЕТ\БЮДЖЕТ ДЛЯ ГРАЖДАН\ПОРТАЛ\2016\проект бюджета 2017-2019\картинки\thLTGRC2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5263" y="4511675"/>
            <a:ext cx="16065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03" name="Group 79"/>
          <p:cNvGraphicFramePr>
            <a:graphicFrameLocks noGrp="1"/>
          </p:cNvGraphicFramePr>
          <p:nvPr>
            <p:ph idx="4294967295"/>
          </p:nvPr>
        </p:nvGraphicFramePr>
        <p:xfrm>
          <a:off x="406400" y="1135063"/>
          <a:ext cx="11582400" cy="1881187"/>
        </p:xfrm>
        <a:graphic>
          <a:graphicData uri="http://schemas.openxmlformats.org/drawingml/2006/table">
            <a:tbl>
              <a:tblPr/>
              <a:tblGrid>
                <a:gridCol w="6534150"/>
                <a:gridCol w="1709738"/>
                <a:gridCol w="1600200"/>
                <a:gridCol w="1738312"/>
              </a:tblGrid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г., тыс. руб.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г., тыс. руб.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г., тыс. руб.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14491,3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19742,4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20716,6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 бюджетной системы Российской Федерации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41,6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14629,3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19891,4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20911,1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6699" name="Rectangle 40"/>
          <p:cNvSpPr>
            <a:spLocks noChangeArrowheads="1"/>
          </p:cNvSpPr>
          <p:nvPr/>
        </p:nvSpPr>
        <p:spPr bwMode="auto">
          <a:xfrm>
            <a:off x="473075" y="163513"/>
            <a:ext cx="11401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Объемы  и структура безвозмездных поступлений </a:t>
            </a:r>
          </a:p>
          <a:p>
            <a:pPr algn="ctr" defTabSz="914400"/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на 2020 год и на плановый период 2021 и 2022 годов</a:t>
            </a:r>
          </a:p>
        </p:txBody>
      </p:sp>
      <p:graphicFrame>
        <p:nvGraphicFramePr>
          <p:cNvPr id="26671" name="Object 47"/>
          <p:cNvGraphicFramePr>
            <a:graphicFrameLocks noChangeAspect="1"/>
          </p:cNvGraphicFramePr>
          <p:nvPr/>
        </p:nvGraphicFramePr>
        <p:xfrm>
          <a:off x="2884488" y="3373438"/>
          <a:ext cx="9982200" cy="3359150"/>
        </p:xfrm>
        <a:graphic>
          <a:graphicData uri="http://schemas.openxmlformats.org/presentationml/2006/ole">
            <p:oleObj spid="_x0000_s26671" name="Лист" r:id="rId3" imgW="9286875" imgH="5829300" progId="Excel.Sheet.8">
              <p:embed/>
            </p:oleObj>
          </a:graphicData>
        </a:graphic>
      </p:graphicFrame>
      <p:pic>
        <p:nvPicPr>
          <p:cNvPr id="26700" name="Picture 3" descr="K:\bcem\БЮДЖЕТ ДЛЯ ГРАЖДАН\бюджет 2017-2019\картинки\images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2788" y="4305300"/>
            <a:ext cx="17653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extShape 2"/>
          <p:cNvSpPr txBox="1">
            <a:spLocks noChangeArrowheads="1"/>
          </p:cNvSpPr>
          <p:nvPr/>
        </p:nvSpPr>
        <p:spPr bwMode="auto">
          <a:xfrm>
            <a:off x="1266825" y="428625"/>
            <a:ext cx="98155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b"/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Расходы бюджета Нагибовского сельского поселения</a:t>
            </a:r>
          </a:p>
        </p:txBody>
      </p:sp>
      <p:sp>
        <p:nvSpPr>
          <p:cNvPr id="426" name="TextShape 3"/>
          <p:cNvSpPr txBox="1"/>
          <p:nvPr/>
        </p:nvSpPr>
        <p:spPr>
          <a:xfrm>
            <a:off x="1952625" y="1143000"/>
            <a:ext cx="8229600" cy="6508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" dirty="0">
                <a:uFill>
                  <a:solidFill>
                    <a:srgbClr val="FFFFFF"/>
                  </a:solidFill>
                </a:uFill>
                <a:latin typeface="Constantia"/>
              </a:rPr>
              <a:t>Расходы бюджета сельского поселения – денежные средства, направляемые на </a:t>
            </a:r>
            <a:r>
              <a:rPr lang="ru-RU" sz="1400" b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</a:t>
            </a:r>
            <a:r>
              <a:rPr lang="ru-RU" sz="1400" b="1" spc="-1" dirty="0">
                <a:uFill>
                  <a:solidFill>
                    <a:srgbClr val="FFFFFF"/>
                  </a:solidFill>
                </a:uFill>
                <a:latin typeface="Constantia"/>
              </a:rPr>
              <a:t> обеспечение задач и функций государства и местного самоуправления. </a:t>
            </a:r>
            <a:endParaRPr lang="ru-RU" sz="1400" spc="-1" dirty="0"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427" name="Line 4"/>
          <p:cNvSpPr/>
          <p:nvPr/>
        </p:nvSpPr>
        <p:spPr>
          <a:xfrm>
            <a:off x="1809750" y="1000125"/>
            <a:ext cx="8496300" cy="0"/>
          </a:xfrm>
          <a:prstGeom prst="line">
            <a:avLst/>
          </a:prstGeom>
          <a:ln w="4752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8" name="CustomShape 5"/>
          <p:cNvSpPr/>
          <p:nvPr/>
        </p:nvSpPr>
        <p:spPr>
          <a:xfrm>
            <a:off x="4953000" y="1857375"/>
            <a:ext cx="2255838" cy="1096963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45000" rIns="126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Классификация расходов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по признакам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29" name="CustomShape 6"/>
          <p:cNvSpPr/>
          <p:nvPr/>
        </p:nvSpPr>
        <p:spPr>
          <a:xfrm>
            <a:off x="1952625" y="3571875"/>
            <a:ext cx="2586038" cy="2613025"/>
          </a:xfrm>
          <a:prstGeom prst="rect">
            <a:avLst/>
          </a:prstGeom>
          <a:solidFill>
            <a:srgbClr val="CCFFCC"/>
          </a:solidFill>
          <a:ln w="19080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Функциональная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30" name="CustomShape 7"/>
          <p:cNvSpPr/>
          <p:nvPr/>
        </p:nvSpPr>
        <p:spPr>
          <a:xfrm>
            <a:off x="4738688" y="3643313"/>
            <a:ext cx="2643187" cy="2928937"/>
          </a:xfrm>
          <a:prstGeom prst="rect">
            <a:avLst/>
          </a:prstGeom>
          <a:solidFill>
            <a:srgbClr val="FFFF99"/>
          </a:solidFill>
          <a:ln w="1908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080808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Ведомственная </a:t>
            </a:r>
            <a:r>
              <a:rPr lang="ru-RU" sz="1600" spc="-1" dirty="0">
                <a:solidFill>
                  <a:srgbClr val="080808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классификация расходов бюджета </a:t>
            </a:r>
            <a:r>
              <a:rPr lang="ru-RU" sz="1600" spc="-1" dirty="0">
                <a:solidFill>
                  <a:srgbClr val="080808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</a:t>
            </a:r>
            <a:r>
              <a:rPr lang="ru-RU" sz="1600" spc="-1" dirty="0">
                <a:solidFill>
                  <a:srgbClr val="080808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31" name="CustomShape 8"/>
          <p:cNvSpPr/>
          <p:nvPr/>
        </p:nvSpPr>
        <p:spPr>
          <a:xfrm>
            <a:off x="7534275" y="3571875"/>
            <a:ext cx="2859088" cy="2940050"/>
          </a:xfrm>
          <a:prstGeom prst="rect">
            <a:avLst/>
          </a:prstGeom>
          <a:solidFill>
            <a:srgbClr val="3366FF"/>
          </a:solidFill>
          <a:ln w="1908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Экономическая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классификация показывает деление расходов государства на текущие и капитальные, а также на выплату заработной платы, на материальные затраты, на приобретение товаров и услуг (категория расходов→ группы→ предметные статьи→ подстатьи)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32" name="CustomShape 9"/>
          <p:cNvSpPr/>
          <p:nvPr/>
        </p:nvSpPr>
        <p:spPr>
          <a:xfrm rot="7897200">
            <a:off x="3128963" y="2393950"/>
            <a:ext cx="1611312" cy="814388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80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3" name="CustomShape 10"/>
          <p:cNvSpPr/>
          <p:nvPr/>
        </p:nvSpPr>
        <p:spPr>
          <a:xfrm rot="2313000">
            <a:off x="7258050" y="2565400"/>
            <a:ext cx="1570038" cy="60960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66FF"/>
          </a:solidFill>
          <a:ln w="1908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CustomShape 11"/>
          <p:cNvSpPr/>
          <p:nvPr/>
        </p:nvSpPr>
        <p:spPr>
          <a:xfrm>
            <a:off x="5667375" y="3071813"/>
            <a:ext cx="7080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1584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4" dur="2000"/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8" dur="2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2" dur="2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6" dur="2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0" dur="2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4" dur="2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8" dur="2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2" dur="2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Распределение расходов  бюджета Нагибовского сельского поселения на 2020 год</a:t>
            </a:r>
            <a:r>
              <a:rPr 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 плановый период 2021 и 2022 годов по подведомственным учреждениям</a:t>
            </a:r>
          </a:p>
        </p:txBody>
      </p:sp>
      <p:graphicFrame>
        <p:nvGraphicFramePr>
          <p:cNvPr id="53286" name="Group 38"/>
          <p:cNvGraphicFramePr>
            <a:graphicFrameLocks noGrp="1"/>
          </p:cNvGraphicFramePr>
          <p:nvPr>
            <p:ph idx="4294967295"/>
          </p:nvPr>
        </p:nvGraphicFramePr>
        <p:xfrm>
          <a:off x="406400" y="1554163"/>
          <a:ext cx="11582400" cy="5018087"/>
        </p:xfrm>
        <a:graphic>
          <a:graphicData uri="http://schemas.openxmlformats.org/drawingml/2006/table">
            <a:tbl>
              <a:tblPr/>
              <a:tblGrid>
                <a:gridCol w="7007225"/>
                <a:gridCol w="1444625"/>
                <a:gridCol w="1558925"/>
                <a:gridCol w="1571625"/>
              </a:tblGrid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Наименование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2020 год,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тыс. 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2021 год,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тыс. 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2022 год,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тыс. руб.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3821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Администрация Нагибовского сельского поселения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Октябрьского муниципального района Еврейской автономной области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8093,4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11880,6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12715,7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143351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Муниципальное казенное учреждение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"Поселенческий центр культуры и досуга"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муниципального образования «Нагибовское сельское поселение" Октябрьского муниципального района Еврейской автономной области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6815,4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7138,5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6714,1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128905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Муниципальное казенное учреждение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«Поселенческая библиотека"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муниципального образования «Нагибовское сельское поселение" Октябрьского муниципального района Еврейской автономной области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2121,9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2939,0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3039,0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17030,7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21958,1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22468,8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550" name="Group 86"/>
          <p:cNvGraphicFramePr>
            <a:graphicFrameLocks noGrp="1"/>
          </p:cNvGraphicFramePr>
          <p:nvPr>
            <p:ph idx="4294967295"/>
          </p:nvPr>
        </p:nvGraphicFramePr>
        <p:xfrm>
          <a:off x="565150" y="1287463"/>
          <a:ext cx="11180763" cy="1395412"/>
        </p:xfrm>
        <a:graphic>
          <a:graphicData uri="http://schemas.openxmlformats.org/drawingml/2006/table">
            <a:tbl>
              <a:tblPr/>
              <a:tblGrid>
                <a:gridCol w="5334000"/>
                <a:gridCol w="2055813"/>
                <a:gridCol w="1797050"/>
                <a:gridCol w="19939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.,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г., 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г., 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Программные расходы 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9549,5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10742,5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10466,3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7481,1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11215,6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12002,5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17030,6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21958,1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22468,8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</a:tbl>
          </a:graphicData>
        </a:graphic>
      </p:graphicFrame>
      <p:sp>
        <p:nvSpPr>
          <p:cNvPr id="62546" name="Rectangle 44"/>
          <p:cNvSpPr>
            <a:spLocks noChangeArrowheads="1"/>
          </p:cNvSpPr>
          <p:nvPr/>
        </p:nvSpPr>
        <p:spPr bwMode="auto">
          <a:xfrm>
            <a:off x="890588" y="450850"/>
            <a:ext cx="10823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Расходы бюджета Нагибовского сельского поселения</a:t>
            </a:r>
          </a:p>
        </p:txBody>
      </p:sp>
      <p:graphicFrame>
        <p:nvGraphicFramePr>
          <p:cNvPr id="62509" name="Object 45"/>
          <p:cNvGraphicFramePr>
            <a:graphicFrameLocks noChangeAspect="1"/>
          </p:cNvGraphicFramePr>
          <p:nvPr/>
        </p:nvGraphicFramePr>
        <p:xfrm>
          <a:off x="639763" y="3360738"/>
          <a:ext cx="9944100" cy="4340225"/>
        </p:xfrm>
        <a:graphic>
          <a:graphicData uri="http://schemas.openxmlformats.org/presentationml/2006/ole">
            <p:oleObj spid="_x0000_s62509" name="Лист" r:id="rId3" imgW="9239440" imgH="5753290" progId="Excel.Sheet.8">
              <p:embed/>
            </p:oleObj>
          </a:graphicData>
        </a:graphic>
      </p:graphicFrame>
      <p:graphicFrame>
        <p:nvGraphicFramePr>
          <p:cNvPr id="62518" name="Object 54"/>
          <p:cNvGraphicFramePr>
            <a:graphicFrameLocks noChangeAspect="1"/>
          </p:cNvGraphicFramePr>
          <p:nvPr/>
        </p:nvGraphicFramePr>
        <p:xfrm>
          <a:off x="3448050" y="2876550"/>
          <a:ext cx="8469313" cy="3546475"/>
        </p:xfrm>
        <a:graphic>
          <a:graphicData uri="http://schemas.openxmlformats.org/presentationml/2006/ole">
            <p:oleObj spid="_x0000_s62518" name="Лист" r:id="rId4" imgW="9334310" imgH="5505260" progId="Excel.Sheet.8">
              <p:embed/>
            </p:oleObj>
          </a:graphicData>
        </a:graphic>
      </p:graphicFrame>
      <p:pic>
        <p:nvPicPr>
          <p:cNvPr id="62547" name="Picture 2" descr="K:\Управлен_бюдж_планир_и_межбюджет_отношений\Сводный отдел\Зам.бюджетный\БЮДЖЕТ\БЮДЖЕТ ДЛЯ ГРАЖДАН\ПОРТАЛ\2016\проект бюджета 2017-2019\картинки\000154764_480_Raskhody_Nalogi_i_Dolg_4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6263" y="4775200"/>
            <a:ext cx="21828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48" name="Содержимое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3875" y="2938463"/>
            <a:ext cx="26035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53" name="Group 65"/>
          <p:cNvGraphicFramePr>
            <a:graphicFrameLocks noGrp="1"/>
          </p:cNvGraphicFramePr>
          <p:nvPr>
            <p:ph idx="4294967295"/>
          </p:nvPr>
        </p:nvGraphicFramePr>
        <p:xfrm>
          <a:off x="863600" y="1524000"/>
          <a:ext cx="10601325" cy="4173538"/>
        </p:xfrm>
        <a:graphic>
          <a:graphicData uri="http://schemas.openxmlformats.org/drawingml/2006/table">
            <a:tbl>
              <a:tblPr/>
              <a:tblGrid>
                <a:gridCol w="4794250"/>
                <a:gridCol w="2028825"/>
                <a:gridCol w="1976438"/>
                <a:gridCol w="1801812"/>
              </a:tblGrid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г., 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 г., 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г., 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6244,8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9952,3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10744,6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119,2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120,2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124,2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562,3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640,0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688,2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842,0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815,0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803,7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8947,3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10085,6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9763,1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129,6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129,6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129,6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154,4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154,4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154,4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17030,6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21958,1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22468,8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sp>
        <p:nvSpPr>
          <p:cNvPr id="63551" name="Rectangle 50"/>
          <p:cNvSpPr>
            <a:spLocks noChangeArrowheads="1"/>
          </p:cNvSpPr>
          <p:nvPr/>
        </p:nvSpPr>
        <p:spPr bwMode="auto">
          <a:xfrm>
            <a:off x="814388" y="427038"/>
            <a:ext cx="10810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800" b="1">
                <a:latin typeface="Times New Roman" pitchFamily="18" charset="0"/>
              </a:rPr>
              <a:t>Расходы бюджета Нагибовского сельского поселения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3" name="Rectangle 4"/>
          <p:cNvSpPr>
            <a:spLocks noGrp="1"/>
          </p:cNvSpPr>
          <p:nvPr>
            <p:ph type="title" idx="4294967295"/>
          </p:nvPr>
        </p:nvSpPr>
        <p:spPr>
          <a:xfrm>
            <a:off x="406400" y="257175"/>
            <a:ext cx="11582400" cy="800100"/>
          </a:xfrm>
        </p:spPr>
        <p:txBody>
          <a:bodyPr/>
          <a:lstStyle/>
          <a:p>
            <a:pPr algn="ctr"/>
            <a:r>
              <a:rPr lang="ru-RU" sz="2800" b="1" smtClean="0">
                <a:latin typeface="Times New Roman" pitchFamily="18" charset="0"/>
              </a:rPr>
              <a:t>Структура расходов бюджета сельского поселения</a:t>
            </a:r>
          </a:p>
        </p:txBody>
      </p:sp>
      <p:graphicFrame>
        <p:nvGraphicFramePr>
          <p:cNvPr id="75782" name="Object 6"/>
          <p:cNvGraphicFramePr>
            <a:graphicFrameLocks noChangeAspect="1"/>
          </p:cNvGraphicFramePr>
          <p:nvPr>
            <p:ph idx="4294967295"/>
          </p:nvPr>
        </p:nvGraphicFramePr>
        <p:xfrm>
          <a:off x="3748088" y="1298575"/>
          <a:ext cx="7866062" cy="4979988"/>
        </p:xfrm>
        <a:graphic>
          <a:graphicData uri="http://schemas.openxmlformats.org/presentationml/2006/ole">
            <p:oleObj spid="_x0000_s75782" name="Лист" r:id="rId3" imgW="9191434" imgH="5819584" progId="Excel.Sheet.8">
              <p:embed/>
            </p:oleObj>
          </a:graphicData>
        </a:graphic>
      </p:graphicFrame>
      <p:pic>
        <p:nvPicPr>
          <p:cNvPr id="2052" name="Picture 4" descr="Картинки по запросу расходы бюджета вопро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04800" y="2619375"/>
            <a:ext cx="3544743" cy="2348880"/>
          </a:xfrm>
          <a:prstGeom prst="rect">
            <a:avLst/>
          </a:prstGeom>
          <a:noFill/>
          <a:effectLst>
            <a:softEdge rad="355600"/>
          </a:effectLst>
          <a:extLst>
            <a:ext uri="{909E8E84-426E-40DD-AFC4-6F175D3DCCD1}"/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Shape 1"/>
          <p:cNvSpPr txBox="1">
            <a:spLocks noChangeArrowheads="1"/>
          </p:cNvSpPr>
          <p:nvPr/>
        </p:nvSpPr>
        <p:spPr bwMode="auto">
          <a:xfrm>
            <a:off x="860425" y="188913"/>
            <a:ext cx="10698163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365125" indent="-282575"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Расходы бюджета Нагибовского сельского поселения на 2020 год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 плановый период 2021 и 2022 годов в разрезе муниципальных программ</a:t>
            </a:r>
          </a:p>
        </p:txBody>
      </p:sp>
      <p:sp>
        <p:nvSpPr>
          <p:cNvPr id="143" name="CustomShape 3"/>
          <p:cNvSpPr/>
          <p:nvPr/>
        </p:nvSpPr>
        <p:spPr>
          <a:xfrm>
            <a:off x="860425" y="4667250"/>
            <a:ext cx="9807575" cy="1125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76803" name="Рисунок 11" descr="Картинки по запросу картинки музыкальная 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2388" y="4624388"/>
            <a:ext cx="31051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296" y="4519596"/>
            <a:ext cx="328614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6844" name="Group 44"/>
          <p:cNvGraphicFramePr>
            <a:graphicFrameLocks noGrp="1"/>
          </p:cNvGraphicFramePr>
          <p:nvPr/>
        </p:nvGraphicFramePr>
        <p:xfrm>
          <a:off x="630238" y="1370013"/>
          <a:ext cx="11136312" cy="3132137"/>
        </p:xfrm>
        <a:graphic>
          <a:graphicData uri="http://schemas.openxmlformats.org/drawingml/2006/table">
            <a:tbl>
              <a:tblPr/>
              <a:tblGrid>
                <a:gridCol w="8047037"/>
                <a:gridCol w="1047750"/>
                <a:gridCol w="1000125"/>
                <a:gridCol w="1041400"/>
              </a:tblGrid>
              <a:tr h="62388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г., 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г., 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г., 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«Содержание автомобильных дорог общего пользования местного значения Нагибовского сельского поселения»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612,3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665,0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713,2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5DB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 программа «Развитие культуры в муниципальном образовании «Нагибовское сельское поселение», в т. ч.: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8937,3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10077,5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9753,1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5DB"/>
                    </a:solidFill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Подпрограмма «Развитие поселенческого центра культуры и досуга Нагибовского сельского поселения»;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6815,4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7138,5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6714,1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«Развитие библиотечной системы Нагибовского сельского поселения»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2121,9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2939,0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3039,0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C2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9549,6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C2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10742,5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C2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10466,3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C2CB"/>
                    </a:solidFill>
                  </a:tcPr>
                </a:tc>
              </a:tr>
            </a:tbl>
          </a:graphicData>
        </a:graphic>
      </p:graphicFrame>
      <p:pic>
        <p:nvPicPr>
          <p:cNvPr id="76842" name="Рисунок 14" descr="http://xn----ntbcbhjbqyu4k.xn--p1ai/media/k2/items/cache/1401d86fe12347212d76c57397011332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8088" y="4605338"/>
            <a:ext cx="25923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Нагибовского сельского поселения на 2020 год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 плановый период 2021 и 2022 годов в области мероприятий непрограммных направлений</a:t>
            </a:r>
            <a:endParaRPr lang="ru-RU" sz="24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7826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06400" y="1554163"/>
            <a:ext cx="11591925" cy="45259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smtClean="0">
                <a:solidFill>
                  <a:schemeClr val="tx1"/>
                </a:solidFill>
              </a:rPr>
              <a:t>   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Общегосударственные вопросы</a:t>
            </a:r>
            <a:endParaRPr lang="ru-RU" sz="2000" smtClean="0">
              <a:solidFill>
                <a:schemeClr val="tx1"/>
              </a:solidFill>
              <a:latin typeface="Times New Roman" pitchFamily="18" charset="0"/>
            </a:endParaRPr>
          </a:p>
          <a:p>
            <a:endParaRPr lang="ru-RU" sz="2000" smtClean="0">
              <a:solidFill>
                <a:schemeClr val="tx1"/>
              </a:solidFill>
            </a:endParaRPr>
          </a:p>
        </p:txBody>
      </p:sp>
      <p:graphicFrame>
        <p:nvGraphicFramePr>
          <p:cNvPr id="77865" name="Group 41"/>
          <p:cNvGraphicFramePr>
            <a:graphicFrameLocks noGrp="1"/>
          </p:cNvGraphicFramePr>
          <p:nvPr>
            <p:ph sz="half" idx="4294967295"/>
          </p:nvPr>
        </p:nvGraphicFramePr>
        <p:xfrm>
          <a:off x="671513" y="2190750"/>
          <a:ext cx="11082337" cy="3186113"/>
        </p:xfrm>
        <a:graphic>
          <a:graphicData uri="http://schemas.openxmlformats.org/drawingml/2006/table">
            <a:tbl>
              <a:tblPr/>
              <a:tblGrid>
                <a:gridCol w="1863725"/>
                <a:gridCol w="5491162"/>
                <a:gridCol w="1241425"/>
                <a:gridCol w="1243013"/>
                <a:gridCol w="1243012"/>
              </a:tblGrid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подраздел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6842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6221,5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9928,5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10720,8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23,8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C2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C2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6244,8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C2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9952,3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C2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10744,6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C2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Нагибовского сельского поселения на 2020 год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 плановый период 2021 и 2022 годов в области мероприятий непрограммных направлений</a:t>
            </a:r>
          </a:p>
        </p:txBody>
      </p:sp>
      <p:sp>
        <p:nvSpPr>
          <p:cNvPr id="78850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06400" y="1554163"/>
            <a:ext cx="11601450" cy="50593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Национальная оборона</a:t>
            </a:r>
          </a:p>
        </p:txBody>
      </p:sp>
      <p:graphicFrame>
        <p:nvGraphicFramePr>
          <p:cNvPr id="78920" name="Group 72"/>
          <p:cNvGraphicFramePr>
            <a:graphicFrameLocks noGrp="1"/>
          </p:cNvGraphicFramePr>
          <p:nvPr>
            <p:ph sz="quarter" idx="4294967295"/>
          </p:nvPr>
        </p:nvGraphicFramePr>
        <p:xfrm>
          <a:off x="687388" y="2132013"/>
          <a:ext cx="11114087" cy="1797050"/>
        </p:xfrm>
        <a:graphic>
          <a:graphicData uri="http://schemas.openxmlformats.org/drawingml/2006/table">
            <a:tbl>
              <a:tblPr/>
              <a:tblGrid>
                <a:gridCol w="1468437"/>
                <a:gridCol w="5549900"/>
                <a:gridCol w="1468438"/>
                <a:gridCol w="1376362"/>
                <a:gridCol w="1250950"/>
              </a:tblGrid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Раздел подраздел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0203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119,2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120,2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119,2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120,2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</a:tbl>
          </a:graphicData>
        </a:graphic>
      </p:graphicFrame>
      <p:sp>
        <p:nvSpPr>
          <p:cNvPr id="78877" name="Rectangle 34"/>
          <p:cNvSpPr>
            <a:spLocks noChangeArrowheads="1"/>
          </p:cNvSpPr>
          <p:nvPr/>
        </p:nvSpPr>
        <p:spPr bwMode="auto">
          <a:xfrm>
            <a:off x="887413" y="3957638"/>
            <a:ext cx="7750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000" b="1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graphicFrame>
        <p:nvGraphicFramePr>
          <p:cNvPr id="78911" name="Group 63"/>
          <p:cNvGraphicFramePr>
            <a:graphicFrameLocks noGrp="1"/>
          </p:cNvGraphicFramePr>
          <p:nvPr>
            <p:ph sz="quarter" idx="4294967295"/>
          </p:nvPr>
        </p:nvGraphicFramePr>
        <p:xfrm>
          <a:off x="682625" y="4562475"/>
          <a:ext cx="11125200" cy="1898650"/>
        </p:xfrm>
        <a:graphic>
          <a:graphicData uri="http://schemas.openxmlformats.org/drawingml/2006/table">
            <a:tbl>
              <a:tblPr/>
              <a:tblGrid>
                <a:gridCol w="1633538"/>
                <a:gridCol w="5408612"/>
                <a:gridCol w="1428750"/>
                <a:gridCol w="1427163"/>
                <a:gridCol w="1227137"/>
              </a:tblGrid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Раздел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подраздел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0309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0310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Обеспечение пожарной безопасности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Нагибовского сельского поселения на 2020 год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 плановый период 2021 и 2022 годов в области мероприятий непрограммных направлений</a:t>
            </a:r>
          </a:p>
        </p:txBody>
      </p:sp>
      <p:sp>
        <p:nvSpPr>
          <p:cNvPr id="79874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06400" y="1554163"/>
            <a:ext cx="11476038" cy="45259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  <a:t>     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Жилищно – коммунальное хозяйство</a:t>
            </a:r>
          </a:p>
          <a:p>
            <a:endParaRPr lang="ru-RU" sz="1800" b="1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79948" name="Group 76"/>
          <p:cNvGraphicFramePr>
            <a:graphicFrameLocks noGrp="1"/>
          </p:cNvGraphicFramePr>
          <p:nvPr>
            <p:ph sz="quarter" idx="4294967295"/>
          </p:nvPr>
        </p:nvGraphicFramePr>
        <p:xfrm>
          <a:off x="611188" y="2009775"/>
          <a:ext cx="11172825" cy="2054225"/>
        </p:xfrm>
        <a:graphic>
          <a:graphicData uri="http://schemas.openxmlformats.org/drawingml/2006/table">
            <a:tbl>
              <a:tblPr/>
              <a:tblGrid>
                <a:gridCol w="1374775"/>
                <a:gridCol w="5889625"/>
                <a:gridCol w="1336675"/>
                <a:gridCol w="1233487"/>
                <a:gridCol w="1338263"/>
              </a:tblGrid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Раздел подраздел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0501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Жилищной хозяйство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425,0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495,0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492,1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0503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Благоустройство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417,0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311,6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842,0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815,0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803,7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9935" name="Group 63"/>
          <p:cNvGraphicFramePr>
            <a:graphicFrameLocks noGrp="1"/>
          </p:cNvGraphicFramePr>
          <p:nvPr>
            <p:ph sz="quarter" idx="4294967295"/>
          </p:nvPr>
        </p:nvGraphicFramePr>
        <p:xfrm>
          <a:off x="623888" y="5000625"/>
          <a:ext cx="11158537" cy="1250950"/>
        </p:xfrm>
        <a:graphic>
          <a:graphicData uri="http://schemas.openxmlformats.org/drawingml/2006/table">
            <a:tbl>
              <a:tblPr/>
              <a:tblGrid>
                <a:gridCol w="1293812"/>
                <a:gridCol w="5951538"/>
                <a:gridCol w="1350962"/>
                <a:gridCol w="1246188"/>
                <a:gridCol w="1316037"/>
              </a:tblGrid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Раздел подраздел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0801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Культура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</a:tbl>
          </a:graphicData>
        </a:graphic>
      </p:graphicFrame>
      <p:sp>
        <p:nvSpPr>
          <p:cNvPr id="79933" name="Rectangle 99"/>
          <p:cNvSpPr>
            <a:spLocks noChangeArrowheads="1"/>
          </p:cNvSpPr>
          <p:nvPr/>
        </p:nvSpPr>
        <p:spPr bwMode="auto">
          <a:xfrm>
            <a:off x="749300" y="4195763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2000" b="1">
                <a:latin typeface="Times New Roman" pitchFamily="18" charset="0"/>
              </a:rPr>
              <a:t>Культура и кинематография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Shape 1"/>
          <p:cNvSpPr txBox="1">
            <a:spLocks noChangeArrowheads="1"/>
          </p:cNvSpPr>
          <p:nvPr/>
        </p:nvSpPr>
        <p:spPr bwMode="auto">
          <a:xfrm>
            <a:off x="1952625" y="214313"/>
            <a:ext cx="8229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b"/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Гражданин и его участие в бюджетном процессе</a:t>
            </a:r>
          </a:p>
        </p:txBody>
      </p:sp>
      <p:sp>
        <p:nvSpPr>
          <p:cNvPr id="265" name="CustomShape 2"/>
          <p:cNvSpPr/>
          <p:nvPr/>
        </p:nvSpPr>
        <p:spPr>
          <a:xfrm>
            <a:off x="3121025" y="1433513"/>
            <a:ext cx="5927725" cy="914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является налогоплательщиком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налогов, которые он уплачивает, поступает в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сельского поселения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" name="CustomShape 3"/>
          <p:cNvSpPr/>
          <p:nvPr/>
        </p:nvSpPr>
        <p:spPr>
          <a:xfrm>
            <a:off x="1908175" y="2879725"/>
            <a:ext cx="2146300" cy="11874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публичных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слушаниях по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бюджета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7313" y="3214688"/>
            <a:ext cx="1423987" cy="14763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68" name="CustomShape 4"/>
          <p:cNvSpPr/>
          <p:nvPr/>
        </p:nvSpPr>
        <p:spPr>
          <a:xfrm>
            <a:off x="1524000" y="1951038"/>
            <a:ext cx="184150" cy="36988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6"/>
          <p:cNvSpPr/>
          <p:nvPr/>
        </p:nvSpPr>
        <p:spPr>
          <a:xfrm>
            <a:off x="1525588" y="2792413"/>
            <a:ext cx="180975" cy="63976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71" name="CustomShape 7"/>
          <p:cNvSpPr/>
          <p:nvPr/>
        </p:nvSpPr>
        <p:spPr>
          <a:xfrm>
            <a:off x="7610475" y="3219450"/>
            <a:ext cx="2711450" cy="914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defRPr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</a:p>
          <a:p>
            <a:pPr algn="ctr">
              <a:defRPr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публичных</a:t>
            </a:r>
          </a:p>
          <a:p>
            <a:pPr algn="ctr">
              <a:defRPr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слушаниях по </a:t>
            </a:r>
          </a:p>
          <a:p>
            <a:pPr algn="ctr">
              <a:defRPr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исполнению бюджета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2" name="CustomShape 8"/>
          <p:cNvSpPr/>
          <p:nvPr/>
        </p:nvSpPr>
        <p:spPr>
          <a:xfrm>
            <a:off x="1881188" y="5297488"/>
            <a:ext cx="8475662" cy="118586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как получатель социальных гарантий и муниципальных услуг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учреждениях образования, культуры, физической культуры и спорта, ЖКХ и других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3" name="CustomShape 9"/>
          <p:cNvSpPr/>
          <p:nvPr/>
        </p:nvSpPr>
        <p:spPr>
          <a:xfrm>
            <a:off x="6738938" y="3429000"/>
            <a:ext cx="714375" cy="7143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4" name="CustomShape 10"/>
          <p:cNvSpPr/>
          <p:nvPr/>
        </p:nvSpPr>
        <p:spPr>
          <a:xfrm rot="5400000">
            <a:off x="5453063" y="4786313"/>
            <a:ext cx="714375" cy="7143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5" name="CustomShape 11"/>
          <p:cNvSpPr/>
          <p:nvPr/>
        </p:nvSpPr>
        <p:spPr>
          <a:xfrm rot="16200000">
            <a:off x="5524500" y="2357438"/>
            <a:ext cx="714375" cy="7143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6" name="CustomShape 12"/>
          <p:cNvSpPr/>
          <p:nvPr/>
        </p:nvSpPr>
        <p:spPr>
          <a:xfrm rot="10800000">
            <a:off x="4394200" y="3502025"/>
            <a:ext cx="773113" cy="6635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7" name="Line 13"/>
          <p:cNvSpPr/>
          <p:nvPr/>
        </p:nvSpPr>
        <p:spPr>
          <a:xfrm>
            <a:off x="1809750" y="1214438"/>
            <a:ext cx="8496300" cy="0"/>
          </a:xfrm>
          <a:prstGeom prst="line">
            <a:avLst/>
          </a:prstGeom>
          <a:ln w="47520">
            <a:solidFill>
              <a:schemeClr val="accent5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Нагибовского сельского поселения на 2020 год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 плановый период 2021 и 2022 годов в области мероприятий непрограммных направлений</a:t>
            </a:r>
          </a:p>
        </p:txBody>
      </p:sp>
      <p:sp>
        <p:nvSpPr>
          <p:cNvPr id="80898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06400" y="1554163"/>
            <a:ext cx="11430000" cy="50117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     Социальная политика</a:t>
            </a:r>
          </a:p>
        </p:txBody>
      </p:sp>
      <p:graphicFrame>
        <p:nvGraphicFramePr>
          <p:cNvPr id="80899" name="Group 63"/>
          <p:cNvGraphicFramePr>
            <a:graphicFrameLocks noGrp="1"/>
          </p:cNvGraphicFramePr>
          <p:nvPr>
            <p:ph sz="quarter" idx="4294967295"/>
          </p:nvPr>
        </p:nvGraphicFramePr>
        <p:xfrm>
          <a:off x="768350" y="2051050"/>
          <a:ext cx="10933113" cy="1674813"/>
        </p:xfrm>
        <a:graphic>
          <a:graphicData uri="http://schemas.openxmlformats.org/drawingml/2006/table">
            <a:tbl>
              <a:tblPr/>
              <a:tblGrid>
                <a:gridCol w="1270000"/>
                <a:gridCol w="5826125"/>
                <a:gridCol w="1323975"/>
                <a:gridCol w="1222375"/>
                <a:gridCol w="1290638"/>
              </a:tblGrid>
              <a:tr h="100488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Раздел подраздел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1001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</a:tbl>
          </a:graphicData>
        </a:graphic>
      </p:graphicFrame>
      <p:sp>
        <p:nvSpPr>
          <p:cNvPr id="80925" name="Rectangle 31"/>
          <p:cNvSpPr>
            <a:spLocks noChangeArrowheads="1"/>
          </p:cNvSpPr>
          <p:nvPr/>
        </p:nvSpPr>
        <p:spPr bwMode="auto">
          <a:xfrm>
            <a:off x="877888" y="4005263"/>
            <a:ext cx="3635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ru-RU" sz="2000" b="1">
                <a:latin typeface="Times New Roman" pitchFamily="18" charset="0"/>
              </a:rPr>
              <a:t>Физическая культура и спорт</a:t>
            </a:r>
          </a:p>
        </p:txBody>
      </p:sp>
      <p:graphicFrame>
        <p:nvGraphicFramePr>
          <p:cNvPr id="80926" name="Group 61"/>
          <p:cNvGraphicFramePr>
            <a:graphicFrameLocks noGrp="1"/>
          </p:cNvGraphicFramePr>
          <p:nvPr>
            <p:ph sz="quarter" idx="4294967295"/>
          </p:nvPr>
        </p:nvGraphicFramePr>
        <p:xfrm>
          <a:off x="825500" y="4540250"/>
          <a:ext cx="10868025" cy="1873250"/>
        </p:xfrm>
        <a:graphic>
          <a:graphicData uri="http://schemas.openxmlformats.org/drawingml/2006/table">
            <a:tbl>
              <a:tblPr/>
              <a:tblGrid>
                <a:gridCol w="1262063"/>
                <a:gridCol w="5792787"/>
                <a:gridCol w="1317625"/>
                <a:gridCol w="1211263"/>
                <a:gridCol w="1284287"/>
              </a:tblGrid>
              <a:tr h="111125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Раздел подраздел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1105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Нагибовского сельского поселения на 2020 год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 плановый период 2021 и 2022 годов в области мероприятий непрограммных направлений</a:t>
            </a:r>
          </a:p>
        </p:txBody>
      </p:sp>
      <p:sp>
        <p:nvSpPr>
          <p:cNvPr id="81922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06400" y="1554163"/>
            <a:ext cx="11260138" cy="2563812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  <a:t>    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Межбюджетные трансферты общего характера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1800" smtClean="0">
              <a:solidFill>
                <a:schemeClr val="tx1"/>
              </a:solidFill>
              <a:latin typeface="Times New Roman" pitchFamily="18" charset="0"/>
            </a:endParaRPr>
          </a:p>
          <a:p>
            <a:endParaRPr lang="ru-RU" sz="18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81923" name="Group 4"/>
          <p:cNvGraphicFramePr>
            <a:graphicFrameLocks noGrp="1"/>
          </p:cNvGraphicFramePr>
          <p:nvPr>
            <p:ph sz="half" idx="4294967295"/>
          </p:nvPr>
        </p:nvGraphicFramePr>
        <p:xfrm>
          <a:off x="701675" y="2132013"/>
          <a:ext cx="10907713" cy="1698625"/>
        </p:xfrm>
        <a:graphic>
          <a:graphicData uri="http://schemas.openxmlformats.org/drawingml/2006/table">
            <a:tbl>
              <a:tblPr/>
              <a:tblGrid>
                <a:gridCol w="1266825"/>
                <a:gridCol w="5815013"/>
                <a:gridCol w="1320800"/>
                <a:gridCol w="1217612"/>
                <a:gridCol w="1287463"/>
              </a:tblGrid>
              <a:tr h="100965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Раздел подраздел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1403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154,4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154,4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154,4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154,4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154,4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154,4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</a:tbl>
          </a:graphicData>
        </a:graphic>
      </p:graphicFrame>
      <p:pic>
        <p:nvPicPr>
          <p:cNvPr id="819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8575" y="3905250"/>
            <a:ext cx="4267200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TextShape 1"/>
          <p:cNvSpPr txBox="1">
            <a:spLocks noChangeArrowheads="1"/>
          </p:cNvSpPr>
          <p:nvPr/>
        </p:nvSpPr>
        <p:spPr bwMode="auto">
          <a:xfrm>
            <a:off x="1998663" y="147638"/>
            <a:ext cx="82296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b"/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</a:t>
            </a:r>
          </a:p>
        </p:txBody>
      </p:sp>
      <p:sp>
        <p:nvSpPr>
          <p:cNvPr id="501" name="TextShape 2"/>
          <p:cNvSpPr txBox="1">
            <a:spLocks noChangeArrowheads="1"/>
          </p:cNvSpPr>
          <p:nvPr/>
        </p:nvSpPr>
        <p:spPr bwMode="auto">
          <a:xfrm>
            <a:off x="581025" y="5133975"/>
            <a:ext cx="8610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ru-RU" sz="2000">
                <a:latin typeface="Times New Roman" pitchFamily="18" charset="0"/>
              </a:rPr>
              <a:t>Бюджет Нагибовского сельского поселения на 2020 год и на плановый период 2021 и 2022 годов планируется сбалансированным по доходам и расходам. </a:t>
            </a:r>
            <a:endParaRPr lang="ru-RU" sz="2600">
              <a:latin typeface="Constantia" pitchFamily="18" charset="0"/>
            </a:endParaRPr>
          </a:p>
        </p:txBody>
      </p:sp>
      <p:sp>
        <p:nvSpPr>
          <p:cNvPr id="502" name="Line 3"/>
          <p:cNvSpPr/>
          <p:nvPr/>
        </p:nvSpPr>
        <p:spPr>
          <a:xfrm>
            <a:off x="1881188" y="627063"/>
            <a:ext cx="8453437" cy="46037"/>
          </a:xfrm>
          <a:prstGeom prst="line">
            <a:avLst/>
          </a:prstGeom>
          <a:ln w="4752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3" name="CustomShape 4"/>
          <p:cNvSpPr/>
          <p:nvPr/>
        </p:nvSpPr>
        <p:spPr>
          <a:xfrm>
            <a:off x="2595563" y="785813"/>
            <a:ext cx="7215187" cy="5048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 финансирования дефицита бюджета поселения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4" name="CustomShape 5"/>
          <p:cNvSpPr/>
          <p:nvPr/>
        </p:nvSpPr>
        <p:spPr>
          <a:xfrm>
            <a:off x="2238375" y="1857375"/>
            <a:ext cx="2468563" cy="1335088"/>
          </a:xfrm>
          <a:prstGeom prst="rect">
            <a:avLst/>
          </a:prstGeom>
          <a:solidFill>
            <a:srgbClr val="CCFFCC"/>
          </a:solidFill>
          <a:ln w="15840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кредиты,</a:t>
            </a:r>
            <a:r>
              <a:rPr lang="ru-RU" sz="1400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полученные от бюджетов других уровней бюджетной системы РФ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5" name="CustomShape 6"/>
          <p:cNvSpPr/>
          <p:nvPr/>
        </p:nvSpPr>
        <p:spPr>
          <a:xfrm>
            <a:off x="5238750" y="1857375"/>
            <a:ext cx="1838325" cy="1357313"/>
          </a:xfrm>
          <a:prstGeom prst="rect">
            <a:avLst/>
          </a:prstGeom>
          <a:solidFill>
            <a:srgbClr val="CCFFCC"/>
          </a:solidFill>
          <a:ln w="15840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кредиты,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полученные от кредитных организаций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6" name="CustomShape 7"/>
          <p:cNvSpPr/>
          <p:nvPr/>
        </p:nvSpPr>
        <p:spPr>
          <a:xfrm>
            <a:off x="7881938" y="1928813"/>
            <a:ext cx="2425700" cy="1238250"/>
          </a:xfrm>
          <a:prstGeom prst="rect">
            <a:avLst/>
          </a:prstGeom>
          <a:solidFill>
            <a:srgbClr val="CCFFCC"/>
          </a:solidFill>
          <a:ln w="15840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остатков</a:t>
            </a:r>
            <a:r>
              <a:rPr lang="ru-RU" sz="1000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на счетах по учету средств местного бюджета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7" name="Line 8"/>
          <p:cNvSpPr/>
          <p:nvPr/>
        </p:nvSpPr>
        <p:spPr>
          <a:xfrm>
            <a:off x="6096000" y="1285875"/>
            <a:ext cx="9525" cy="641350"/>
          </a:xfrm>
          <a:prstGeom prst="line">
            <a:avLst/>
          </a:prstGeom>
          <a:ln w="15840">
            <a:solidFill>
              <a:srgbClr val="33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8" name="Line 9"/>
          <p:cNvSpPr/>
          <p:nvPr/>
        </p:nvSpPr>
        <p:spPr>
          <a:xfrm flipH="1">
            <a:off x="3667125" y="1571625"/>
            <a:ext cx="222250" cy="285750"/>
          </a:xfrm>
          <a:prstGeom prst="line">
            <a:avLst/>
          </a:prstGeom>
          <a:ln w="15840">
            <a:solidFill>
              <a:srgbClr val="33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9" name="Line 10"/>
          <p:cNvSpPr/>
          <p:nvPr/>
        </p:nvSpPr>
        <p:spPr>
          <a:xfrm>
            <a:off x="8667750" y="1571625"/>
            <a:ext cx="428625" cy="357188"/>
          </a:xfrm>
          <a:prstGeom prst="line">
            <a:avLst/>
          </a:prstGeom>
          <a:ln w="15840">
            <a:solidFill>
              <a:srgbClr val="33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0" name="Line 11"/>
          <p:cNvSpPr/>
          <p:nvPr/>
        </p:nvSpPr>
        <p:spPr>
          <a:xfrm>
            <a:off x="3881438" y="1571625"/>
            <a:ext cx="4833937" cy="9525"/>
          </a:xfrm>
          <a:prstGeom prst="line">
            <a:avLst/>
          </a:prstGeom>
          <a:ln w="15840">
            <a:solidFill>
              <a:srgbClr val="33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1" name="Line 12"/>
          <p:cNvSpPr/>
          <p:nvPr/>
        </p:nvSpPr>
        <p:spPr>
          <a:xfrm>
            <a:off x="3452813" y="3500438"/>
            <a:ext cx="5845175" cy="74612"/>
          </a:xfrm>
          <a:prstGeom prst="line">
            <a:avLst/>
          </a:prstGeom>
          <a:ln w="15840">
            <a:solidFill>
              <a:srgbClr val="33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2" name="Line 13"/>
          <p:cNvSpPr/>
          <p:nvPr/>
        </p:nvSpPr>
        <p:spPr>
          <a:xfrm flipV="1">
            <a:off x="9358313" y="3159125"/>
            <a:ext cx="0" cy="450850"/>
          </a:xfrm>
          <a:prstGeom prst="line">
            <a:avLst/>
          </a:prstGeom>
          <a:ln w="15840">
            <a:solidFill>
              <a:srgbClr val="3366FF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3" name="CustomShape 14"/>
          <p:cNvSpPr/>
          <p:nvPr/>
        </p:nvSpPr>
        <p:spPr>
          <a:xfrm>
            <a:off x="5595938" y="3643313"/>
            <a:ext cx="2809875" cy="915987"/>
          </a:xfrm>
          <a:prstGeom prst="rect">
            <a:avLst/>
          </a:prstGeom>
          <a:solidFill>
            <a:srgbClr val="FFCCFF"/>
          </a:solidFill>
          <a:ln w="15840">
            <a:solidFill>
              <a:srgbClr val="FF99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долг,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совокупность долговых обязательств муниципального образования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" name="Line 15"/>
          <p:cNvSpPr/>
          <p:nvPr/>
        </p:nvSpPr>
        <p:spPr>
          <a:xfrm flipV="1">
            <a:off x="3452813" y="3143250"/>
            <a:ext cx="0" cy="360363"/>
          </a:xfrm>
          <a:prstGeom prst="line">
            <a:avLst/>
          </a:prstGeom>
          <a:ln w="15840">
            <a:solidFill>
              <a:srgbClr val="3366FF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2960" name="Рисунок 6" descr="http://profitrevolution.ru/wp-content/uploads/2015/08/upravlenie-denga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3538" y="4497388"/>
            <a:ext cx="26638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4" dur="2000"/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8" dur="2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2" dur="2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6" dur="2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0" dur="2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4" dur="2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8" dur="2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2" dur="2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6" dur="2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0" dur="2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53" dur="2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7" dur="2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60" dur="2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TextShape 1"/>
          <p:cNvSpPr txBox="1">
            <a:spLocks noChangeArrowheads="1"/>
          </p:cNvSpPr>
          <p:nvPr/>
        </p:nvSpPr>
        <p:spPr bwMode="auto">
          <a:xfrm>
            <a:off x="1965325" y="395288"/>
            <a:ext cx="82169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b"/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Обращение к жителям 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Нагибовского сельского поселения</a:t>
            </a:r>
            <a:r>
              <a:rPr lang="ru-RU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5" name="TextShape 2"/>
          <p:cNvSpPr txBox="1">
            <a:spLocks noChangeArrowheads="1"/>
          </p:cNvSpPr>
          <p:nvPr/>
        </p:nvSpPr>
        <p:spPr bwMode="auto">
          <a:xfrm>
            <a:off x="1809750" y="1571625"/>
            <a:ext cx="924560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endParaRPr lang="ru-RU" sz="16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ru-RU" sz="16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ru-RU" sz="16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1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Уважаемые жители Нагибовского сельского поселения!</a:t>
            </a:r>
          </a:p>
          <a:p>
            <a:pPr algn="ctr">
              <a:lnSpc>
                <a:spcPct val="90000"/>
              </a:lnSpc>
            </a:pPr>
            <a:endParaRPr lang="ru-RU" sz="16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>
                <a:latin typeface="Times New Roman" pitchFamily="18" charset="0"/>
              </a:rPr>
              <a:t>          В целях реализации принципа прозрачности (открытости) и обеспечения полного и достоверного информирования граждан (заинтересованных пользователей)  о бюджетном процессе в муниципальном образовании для привлечения большего количества граждан к участию в обсуждении вопросов формирования бюджета разработан и опубликован настоящий проект - «Бюджет для граждан».</a:t>
            </a:r>
          </a:p>
          <a:p>
            <a:pPr algn="just"/>
            <a:r>
              <a:rPr lang="ru-RU" sz="1600">
                <a:latin typeface="Times New Roman" pitchFamily="18" charset="0"/>
              </a:rPr>
              <a:t>         «Бюджет для граждан» предназначен, прежде всего, для жителей поселения, не обладающих специальными знаниями в сфере бюджетного законодательства с целью повышения уровня общественного участия жителей поселения в бюджетном процессе Нагибовского сельского поселения. </a:t>
            </a:r>
          </a:p>
          <a:p>
            <a:pPr algn="just"/>
            <a:r>
              <a:rPr lang="ru-RU" sz="1600">
                <a:latin typeface="Times New Roman" pitchFamily="18" charset="0"/>
              </a:rPr>
              <a:t>        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Обращаем Ваше внимание на то, что «Бюджет для граждан» на 2020 год и на плановый период составлен по проекту решения Собрания депутатов «О бюджете </a:t>
            </a:r>
            <a:r>
              <a:rPr lang="ru-RU" sz="1600">
                <a:latin typeface="Times New Roman" pitchFamily="18" charset="0"/>
              </a:rPr>
              <a:t>Муниципального образования «Нагибовское сельское поселение» Октябрьского</a:t>
            </a:r>
            <a:r>
              <a:rPr lang="en-US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</a:rPr>
              <a:t>муниципального района Еврейской автономной области на 2020 год и плановый период 2021 и 2022 годов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»  носит ознакомительный и осведомительный характер. </a:t>
            </a:r>
          </a:p>
        </p:txBody>
      </p:sp>
      <p:sp>
        <p:nvSpPr>
          <p:cNvPr id="526" name="Line 3"/>
          <p:cNvSpPr/>
          <p:nvPr/>
        </p:nvSpPr>
        <p:spPr>
          <a:xfrm>
            <a:off x="1809750" y="1428750"/>
            <a:ext cx="8496300" cy="0"/>
          </a:xfrm>
          <a:prstGeom prst="line">
            <a:avLst/>
          </a:prstGeom>
          <a:ln w="4752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charRg st="0" end="4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525">
                                            <p:txEl>
                                              <p:charRg st="0" end="4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" dur="2000" fill="hold"/>
                                        <p:tgtEl>
                                          <p:spTgt spid="525">
                                            <p:txEl>
                                              <p:charRg st="0" end="4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525">
                                            <p:txEl>
                                              <p:charRg st="0" end="4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300"/>
                            </p:stCondLst>
                            <p:childTnLst>
                              <p:par>
                                <p:cTn id="19" presetID="4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charRg st="447" end="4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2000"/>
                                        <p:tgtEl>
                                          <p:spTgt spid="525">
                                            <p:txEl>
                                              <p:charRg st="447" end="4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2000" fill="hold"/>
                                        <p:tgtEl>
                                          <p:spTgt spid="525">
                                            <p:txEl>
                                              <p:charRg st="447" end="4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2000" fill="hold"/>
                                        <p:tgtEl>
                                          <p:spTgt spid="525">
                                            <p:txEl>
                                              <p:charRg st="447" end="4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3900"/>
                            </p:stCondLst>
                            <p:childTnLst>
                              <p:par>
                                <p:cTn id="25" presetID="4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charRg st="447" end="4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2000"/>
                                        <p:tgtEl>
                                          <p:spTgt spid="525">
                                            <p:txEl>
                                              <p:charRg st="447" end="4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" dur="2000" fill="hold"/>
                                        <p:tgtEl>
                                          <p:spTgt spid="525">
                                            <p:txEl>
                                              <p:charRg st="447" end="4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2000" fill="hold"/>
                                        <p:tgtEl>
                                          <p:spTgt spid="525">
                                            <p:txEl>
                                              <p:charRg st="447" end="4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2800" b="1" smtClean="0">
                <a:latin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8499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smtClean="0">
                <a:solidFill>
                  <a:schemeClr val="tx1"/>
                </a:solidFill>
              </a:rPr>
              <a:t>Администрация Нагибовского сельского поселения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smtClean="0">
                <a:solidFill>
                  <a:schemeClr val="tx1"/>
                </a:solidFill>
              </a:rPr>
              <a:t>Октябрьского муниципального района Еврейской автономной области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endParaRPr lang="ru-RU" sz="2400" b="1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b="1" smtClean="0">
                <a:solidFill>
                  <a:schemeClr val="tx1"/>
                </a:solidFill>
              </a:rPr>
              <a:t>Адрес:</a:t>
            </a:r>
            <a:r>
              <a:rPr lang="ru-RU" sz="2400" smtClean="0">
                <a:solidFill>
                  <a:schemeClr val="tx1"/>
                </a:solidFill>
              </a:rPr>
              <a:t> 679241, ЕАО, Октябрьский район, с.Благословенное, ул.Ленина, 27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solidFill>
                  <a:schemeClr val="tx1"/>
                </a:solidFill>
              </a:rPr>
              <a:t>Электронная почта : </a:t>
            </a:r>
            <a:r>
              <a:rPr lang="en-US" sz="2400" b="1" smtClean="0">
                <a:solidFill>
                  <a:schemeClr val="tx1"/>
                </a:solidFill>
                <a:hlinkClick r:id="rId2"/>
              </a:rPr>
              <a:t>nagibovo_okt@mail.ru</a:t>
            </a:r>
            <a:r>
              <a:rPr lang="ru-RU" sz="240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solidFill>
                  <a:schemeClr val="tx1"/>
                </a:solidFill>
              </a:rPr>
              <a:t>Телефон:</a:t>
            </a:r>
            <a:r>
              <a:rPr lang="en-US" sz="2400" b="1" smtClean="0">
                <a:solidFill>
                  <a:schemeClr val="tx1"/>
                </a:solidFill>
              </a:rPr>
              <a:t> </a:t>
            </a:r>
            <a:r>
              <a:rPr lang="ru-RU" sz="2400" b="1" smtClean="0">
                <a:solidFill>
                  <a:schemeClr val="tx1"/>
                </a:solidFill>
              </a:rPr>
              <a:t>8 (42665) </a:t>
            </a:r>
            <a:r>
              <a:rPr lang="en-US" sz="2400" b="1" smtClean="0">
                <a:solidFill>
                  <a:schemeClr val="tx1"/>
                </a:solidFill>
              </a:rPr>
              <a:t>23-3-03</a:t>
            </a:r>
            <a:r>
              <a:rPr lang="ru-RU" sz="2400" b="1" smtClean="0">
                <a:solidFill>
                  <a:schemeClr val="tx1"/>
                </a:solidFill>
              </a:rPr>
              <a:t>; 23-4-32</a:t>
            </a:r>
            <a:endParaRPr lang="ru-RU" sz="240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b="1" smtClean="0">
                <a:solidFill>
                  <a:schemeClr val="tx1"/>
                </a:solidFill>
              </a:rPr>
              <a:t>Режим работы:</a:t>
            </a:r>
            <a:endParaRPr lang="ru-RU" sz="240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chemeClr val="tx1"/>
                </a:solidFill>
              </a:rPr>
              <a:t>Понедельник - пятница с 9:00 до 17:00.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chemeClr val="tx1"/>
                </a:solidFill>
              </a:rPr>
              <a:t>Перерыв с 13:00 до 14:00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chemeClr val="tx1"/>
                </a:solidFill>
              </a:rPr>
              <a:t>Выходные дни: суббота, воскресенье</a:t>
            </a:r>
          </a:p>
          <a:p>
            <a:pPr>
              <a:lnSpc>
                <a:spcPct val="90000"/>
              </a:lnSpc>
            </a:pPr>
            <a:endParaRPr lang="ru-RU" sz="240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CustomShape 1"/>
          <p:cNvSpPr/>
          <p:nvPr/>
        </p:nvSpPr>
        <p:spPr>
          <a:xfrm>
            <a:off x="4230688" y="4770438"/>
            <a:ext cx="5038725" cy="1738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defRPr/>
            </a:pPr>
            <a:r>
              <a:rPr lang="ru-RU" sz="5400">
                <a:latin typeface="Constantia" pitchFamily="18" charset="0"/>
              </a:rPr>
              <a:t>Спасибо </a:t>
            </a:r>
            <a:endParaRPr lang="ru-RU"/>
          </a:p>
          <a:p>
            <a:pPr algn="ctr">
              <a:defRPr/>
            </a:pPr>
            <a:r>
              <a:rPr lang="ru-RU" sz="5400">
                <a:latin typeface="Constantia" pitchFamily="18" charset="0"/>
              </a:rPr>
              <a:t>за внимание!!!</a:t>
            </a:r>
            <a:endParaRPr lang="ru-RU"/>
          </a:p>
        </p:txBody>
      </p:sp>
      <p:sp>
        <p:nvSpPr>
          <p:cNvPr id="3" name="CustomShape 1"/>
          <p:cNvSpPr/>
          <p:nvPr/>
        </p:nvSpPr>
        <p:spPr>
          <a:xfrm>
            <a:off x="3327400" y="2660650"/>
            <a:ext cx="5040313" cy="1738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3074" name="Picture 2" descr="Картинки по запросу человечек и компьютер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64213" y="883196"/>
            <a:ext cx="2825971" cy="2709003"/>
          </a:xfrm>
          <a:prstGeom prst="rect">
            <a:avLst/>
          </a:prstGeom>
          <a:noFill/>
          <a:effectLst>
            <a:glow rad="508000">
              <a:schemeClr val="accent5">
                <a:satMod val="175000"/>
                <a:alpha val="19000"/>
              </a:schemeClr>
            </a:glow>
            <a:softEdge rad="2286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4C45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Бюджет - что это такое и каким он бывает?</a:t>
            </a:r>
          </a:p>
        </p:txBody>
      </p:sp>
      <p:pic>
        <p:nvPicPr>
          <p:cNvPr id="18434" name="Picture 9" descr="K:\Управлен_бюдж_планир_и_межбюджет_отношений\Сводный отдел\Зам.бюджетный\БЮДЖЕТ\БЮДЖЕТ ДЛЯ ГРАЖДАН\ПОРТАЛ\2016\проект бюджета 2017-2019\картинки\головолом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9038" y="4841875"/>
            <a:ext cx="30194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0" descr="K:\Управлен_бюдж_планир_и_межбюджет_отношений\Сводный отдел\Зам.бюджетный\БЮДЖЕТ\БЮДЖЕТ ДЛЯ ГРАЖДАН\ПОРТАЛ\2016\проект бюджета 2017-2019\картинки\проблем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88" y="1293813"/>
            <a:ext cx="1138237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K:\Управлен_бюдж_планир_и_межбюджет_отношений\Сводный отдел\Зам.бюджетный\БЮДЖЕТ\БЮДЖЕТ ДЛЯ ГРАЖДАН\ПОРТАЛ\2016\проект бюджета 2017-2019\картинки\взаимодействие..рзработ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83825" y="4259263"/>
            <a:ext cx="15382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Равнобедренный треугольник 6"/>
          <p:cNvSpPr>
            <a:spLocks noChangeArrowheads="1"/>
          </p:cNvSpPr>
          <p:nvPr/>
        </p:nvSpPr>
        <p:spPr bwMode="auto">
          <a:xfrm rot="-9523852">
            <a:off x="2274888" y="3717925"/>
            <a:ext cx="214312" cy="428625"/>
          </a:xfrm>
          <a:prstGeom prst="triangle">
            <a:avLst>
              <a:gd name="adj" fmla="val 56454"/>
            </a:avLst>
          </a:prstGeom>
          <a:solidFill>
            <a:schemeClr val="accent2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968C8C">
                  <a:lumMod val="50000"/>
                </a:srgbClr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62113" y="2744788"/>
            <a:ext cx="1922462" cy="914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968C8C">
                    <a:lumMod val="50000"/>
                  </a:srgbClr>
                </a:solidFill>
              </a:rPr>
              <a:t>Бюджеты семей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11713" y="2798763"/>
            <a:ext cx="3449637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968C8C">
                    <a:lumMod val="50000"/>
                  </a:srgbClr>
                </a:solidFill>
              </a:rPr>
              <a:t>Бюджеты публично-правовых образований: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572625" y="2733675"/>
            <a:ext cx="1922463" cy="914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968C8C">
                    <a:lumMod val="50000"/>
                  </a:srgbClr>
                </a:solidFill>
              </a:rPr>
              <a:t>Бюджеты организаций</a:t>
            </a:r>
          </a:p>
        </p:txBody>
      </p:sp>
      <p:sp>
        <p:nvSpPr>
          <p:cNvPr id="24" name="Равнобедренный треугольник 23"/>
          <p:cNvSpPr>
            <a:spLocks noChangeArrowheads="1"/>
          </p:cNvSpPr>
          <p:nvPr/>
        </p:nvSpPr>
        <p:spPr bwMode="auto">
          <a:xfrm rot="9494466">
            <a:off x="10647363" y="3678238"/>
            <a:ext cx="214312" cy="458787"/>
          </a:xfrm>
          <a:prstGeom prst="triangle">
            <a:avLst>
              <a:gd name="adj" fmla="val 56454"/>
            </a:avLst>
          </a:prstGeom>
          <a:solidFill>
            <a:schemeClr val="accent2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968C8C">
                  <a:lumMod val="50000"/>
                </a:srgbClr>
              </a:solidFill>
              <a:latin typeface="+mn-lt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694113" y="3736975"/>
            <a:ext cx="1512887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968C8C">
                    <a:lumMod val="50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802313" y="3748088"/>
            <a:ext cx="1458912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968C8C">
                    <a:lumMod val="50000"/>
                  </a:srgbClr>
                </a:solidFill>
              </a:rPr>
              <a:t>Субъектов РФ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032750" y="3765550"/>
            <a:ext cx="1700213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968C8C">
                    <a:lumMod val="50000"/>
                  </a:srgbClr>
                </a:solidFill>
              </a:rPr>
              <a:t>Муниципальных образований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44875" y="1166813"/>
            <a:ext cx="62357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2000" b="1">
                <a:solidFill>
                  <a:srgbClr val="4C4545"/>
                </a:solidFill>
              </a:rPr>
              <a:t>Бюджет – это смета доходов и расходов  субъекта на определенный период</a:t>
            </a:r>
          </a:p>
        </p:txBody>
      </p:sp>
      <p:cxnSp>
        <p:nvCxnSpPr>
          <p:cNvPr id="13" name="Прямая со стрелкой 12"/>
          <p:cNvCxnSpPr>
            <a:stCxn id="11" idx="2"/>
          </p:cNvCxnSpPr>
          <p:nvPr/>
        </p:nvCxnSpPr>
        <p:spPr>
          <a:xfrm flipH="1">
            <a:off x="3159125" y="2081213"/>
            <a:ext cx="3403600" cy="650875"/>
          </a:xfrm>
          <a:prstGeom prst="straightConnector1">
            <a:avLst/>
          </a:prstGeom>
          <a:ln w="381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1" idx="2"/>
            <a:endCxn id="21" idx="0"/>
          </p:cNvCxnSpPr>
          <p:nvPr/>
        </p:nvCxnSpPr>
        <p:spPr>
          <a:xfrm>
            <a:off x="6562725" y="2081213"/>
            <a:ext cx="3971925" cy="652462"/>
          </a:xfrm>
          <a:prstGeom prst="straightConnector1">
            <a:avLst/>
          </a:prstGeom>
          <a:ln w="381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1" idx="2"/>
            <a:endCxn id="20" idx="0"/>
          </p:cNvCxnSpPr>
          <p:nvPr/>
        </p:nvCxnSpPr>
        <p:spPr>
          <a:xfrm flipH="1">
            <a:off x="6537325" y="2081213"/>
            <a:ext cx="25400" cy="717550"/>
          </a:xfrm>
          <a:prstGeom prst="straightConnector1">
            <a:avLst/>
          </a:prstGeom>
          <a:ln w="381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9" name="Picture 7" descr="K:\Управлен_бюдж_планир_и_межбюджет_отношений\Сводный отдел\Зам.бюджетный\БЮДЖЕТ\БЮДЖЕТ ДЛЯ ГРАЖДАН\ПОРТАЛ\2016\проект бюджета 2017-2019\картинки\семья 3.jpg"/>
          <p:cNvPicPr>
            <a:picLocks noChangeAspect="1" noChangeArrowheads="1"/>
          </p:cNvPicPr>
          <p:nvPr>
            <p:ph type="body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1203325" y="4232275"/>
            <a:ext cx="1341438" cy="1374775"/>
          </a:xfrm>
        </p:spPr>
      </p:pic>
      <p:sp>
        <p:nvSpPr>
          <p:cNvPr id="18450" name="AutoShape 19" descr="&amp;Pcy;&amp;lcy;&amp;acy;&amp;ncy; 3D &amp;bcy;&amp;iecy;&amp;lcy;&amp;ycy;&amp;iecy; &amp;lcy;&amp;yucy;&amp;dcy;&amp;icy; &amp;scy; &amp;kcy;&amp;ucy;&amp;bcy;&amp;icy;&amp;kcy;&amp;acy;&amp;mcy;&amp;icy; &amp;scy; word — &amp;scy;&amp;tcy;&amp;ocy;&amp;kcy;&amp;ocy;&amp;vcy;&amp;ocy;&amp;iecy; &amp;fcy;&amp;ocy;&amp;tcy;&amp;ocy;"/>
          <p:cNvSpPr>
            <a:spLocks noChangeAspect="1" noChangeArrowheads="1"/>
          </p:cNvSpPr>
          <p:nvPr/>
        </p:nvSpPr>
        <p:spPr bwMode="auto">
          <a:xfrm>
            <a:off x="2952750" y="914400"/>
            <a:ext cx="62865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000"/>
          </a:p>
        </p:txBody>
      </p:sp>
      <p:sp>
        <p:nvSpPr>
          <p:cNvPr id="18451" name="AutoShape 21" descr="&amp;Pcy;&amp;lcy;&amp;acy;&amp;ncy; 3D &amp;bcy;&amp;iecy;&amp;lcy;&amp;ycy;&amp;iecy; &amp;lcy;&amp;yucy;&amp;dcy;&amp;icy; &amp;scy; &amp;kcy;&amp;ucy;&amp;bcy;&amp;icy;&amp;kcy;&amp;acy;&amp;mcy;&amp;icy; &amp;scy; word — &amp;scy;&amp;tcy;&amp;ocy;&amp;kcy;&amp;ocy;&amp;vcy;&amp;ocy;&amp;iecy; &amp;fcy;&amp;ocy;&amp;tcy;&amp;ocy;"/>
          <p:cNvSpPr>
            <a:spLocks noChangeAspect="1" noChangeArrowheads="1"/>
          </p:cNvSpPr>
          <p:nvPr/>
        </p:nvSpPr>
        <p:spPr bwMode="auto">
          <a:xfrm>
            <a:off x="2952750" y="914400"/>
            <a:ext cx="62865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Shape 1"/>
          <p:cNvSpPr txBox="1">
            <a:spLocks noChangeArrowheads="1"/>
          </p:cNvSpPr>
          <p:nvPr/>
        </p:nvSpPr>
        <p:spPr bwMode="auto">
          <a:xfrm>
            <a:off x="1801813" y="412750"/>
            <a:ext cx="82581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</a:p>
        </p:txBody>
      </p:sp>
      <p:sp>
        <p:nvSpPr>
          <p:cNvPr id="95" name="TextShape 2"/>
          <p:cNvSpPr txBox="1"/>
          <p:nvPr/>
        </p:nvSpPr>
        <p:spPr>
          <a:xfrm>
            <a:off x="1801813" y="1214438"/>
            <a:ext cx="8191500" cy="16129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65760" indent="-28296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Бюджет 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19459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75" y="3143250"/>
            <a:ext cx="45005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Shape 1"/>
          <p:cNvSpPr txBox="1">
            <a:spLocks noChangeArrowheads="1"/>
          </p:cNvSpPr>
          <p:nvPr/>
        </p:nvSpPr>
        <p:spPr bwMode="auto">
          <a:xfrm>
            <a:off x="2166938" y="500063"/>
            <a:ext cx="8183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ru-RU" sz="2800" b="1">
                <a:latin typeface="Times New Roman" pitchFamily="18" charset="0"/>
              </a:rPr>
              <a:t>Основные понятия и термины</a:t>
            </a:r>
            <a:endParaRPr lang="ru-RU" sz="2800" b="1">
              <a:latin typeface="Gill Sans MT" pitchFamily="34" charset="0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6524625" y="3286125"/>
            <a:ext cx="2482850" cy="639763"/>
          </a:xfrm>
          <a:custGeom>
            <a:avLst/>
            <a:gdLst/>
            <a:ahLst/>
            <a:cxnLst/>
            <a:rect l="l" t="t" r="r" b="b"/>
            <a:pathLst>
              <a:path w="2923331" h="699462">
                <a:moveTo>
                  <a:pt x="0" y="0"/>
                </a:moveTo>
                <a:lnTo>
                  <a:pt x="0" y="477887"/>
                </a:lnTo>
                <a:lnTo>
                  <a:pt x="2923331" y="477887"/>
                </a:lnTo>
                <a:lnTo>
                  <a:pt x="2923331" y="699462"/>
                </a:lnTo>
              </a:path>
            </a:pathLst>
          </a:custGeom>
          <a:noFill/>
          <a:ln>
            <a:round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99" name="CustomShape 3"/>
          <p:cNvSpPr/>
          <p:nvPr/>
        </p:nvSpPr>
        <p:spPr>
          <a:xfrm>
            <a:off x="2024063" y="3403600"/>
            <a:ext cx="76200" cy="669925"/>
          </a:xfrm>
          <a:custGeom>
            <a:avLst/>
            <a:gdLst/>
            <a:ahLst/>
            <a:cxnLst/>
            <a:rect l="l" t="t" r="r" b="b"/>
            <a:pathLst>
              <a:path w="765" h="732815">
                <a:moveTo>
                  <a:pt x="46485" y="0"/>
                </a:moveTo>
                <a:lnTo>
                  <a:pt x="46485" y="511240"/>
                </a:lnTo>
                <a:lnTo>
                  <a:pt x="45720" y="511240"/>
                </a:lnTo>
                <a:lnTo>
                  <a:pt x="45720" y="732815"/>
                </a:lnTo>
              </a:path>
            </a:pathLst>
          </a:custGeom>
          <a:noFill/>
          <a:ln>
            <a:round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00" name="CustomShape 4"/>
          <p:cNvSpPr/>
          <p:nvPr/>
        </p:nvSpPr>
        <p:spPr>
          <a:xfrm>
            <a:off x="3600450" y="3286125"/>
            <a:ext cx="2482850" cy="635000"/>
          </a:xfrm>
          <a:custGeom>
            <a:avLst/>
            <a:gdLst/>
            <a:ahLst/>
            <a:cxnLst/>
            <a:rect l="l" t="t" r="r" b="b"/>
            <a:pathLst>
              <a:path w="2923331" h="695620">
                <a:moveTo>
                  <a:pt x="2923331" y="0"/>
                </a:moveTo>
                <a:lnTo>
                  <a:pt x="2923331" y="474044"/>
                </a:lnTo>
                <a:lnTo>
                  <a:pt x="0" y="474044"/>
                </a:lnTo>
                <a:lnTo>
                  <a:pt x="0" y="695620"/>
                </a:lnTo>
              </a:path>
            </a:pathLst>
          </a:custGeom>
          <a:noFill/>
          <a:ln>
            <a:round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01" name="CustomShape 5"/>
          <p:cNvSpPr/>
          <p:nvPr/>
        </p:nvSpPr>
        <p:spPr>
          <a:xfrm>
            <a:off x="5329238" y="1766888"/>
            <a:ext cx="2030412" cy="1389062"/>
          </a:xfrm>
          <a:prstGeom prst="roundRect">
            <a:avLst>
              <a:gd name="adj" fmla="val 1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02" name="CustomShape 6"/>
          <p:cNvSpPr/>
          <p:nvPr/>
        </p:nvSpPr>
        <p:spPr>
          <a:xfrm>
            <a:off x="5594350" y="2019300"/>
            <a:ext cx="2032000" cy="1389063"/>
          </a:xfrm>
          <a:prstGeom prst="roundRect">
            <a:avLst>
              <a:gd name="adj" fmla="val 10000"/>
            </a:avLst>
          </a:prstGeom>
          <a:ln>
            <a:round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03" name="CustomShape 7"/>
          <p:cNvSpPr/>
          <p:nvPr/>
        </p:nvSpPr>
        <p:spPr>
          <a:xfrm>
            <a:off x="5632450" y="2060575"/>
            <a:ext cx="1955800" cy="13065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rIns="4572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 являются </a:t>
            </a:r>
            <a:r>
              <a:rPr lang="ru-RU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доходами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CustomShape 8"/>
          <p:cNvSpPr/>
          <p:nvPr/>
        </p:nvSpPr>
        <p:spPr>
          <a:xfrm>
            <a:off x="2405063" y="3981450"/>
            <a:ext cx="2032000" cy="1389063"/>
          </a:xfrm>
          <a:prstGeom prst="roundRect">
            <a:avLst>
              <a:gd name="adj" fmla="val 1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05" name="CustomShape 9"/>
          <p:cNvSpPr/>
          <p:nvPr/>
        </p:nvSpPr>
        <p:spPr>
          <a:xfrm>
            <a:off x="2671763" y="4233863"/>
            <a:ext cx="2030412" cy="1389062"/>
          </a:xfrm>
          <a:prstGeom prst="roundRect">
            <a:avLst>
              <a:gd name="adj" fmla="val 10000"/>
            </a:avLst>
          </a:prstGeom>
          <a:ln>
            <a:round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06" name="CustomShape 10"/>
          <p:cNvSpPr/>
          <p:nvPr/>
        </p:nvSpPr>
        <p:spPr>
          <a:xfrm>
            <a:off x="2708275" y="4275138"/>
            <a:ext cx="1955800" cy="13065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rIns="4572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</a:t>
            </a: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(часть доходов граждан и организаций, которые они обязаны платить государству)</a:t>
            </a:r>
          </a:p>
        </p:txBody>
      </p:sp>
      <p:sp>
        <p:nvSpPr>
          <p:cNvPr id="107" name="CustomShape 11"/>
          <p:cNvSpPr/>
          <p:nvPr/>
        </p:nvSpPr>
        <p:spPr>
          <a:xfrm>
            <a:off x="5327650" y="4019550"/>
            <a:ext cx="2032000" cy="1387475"/>
          </a:xfrm>
          <a:prstGeom prst="roundRect">
            <a:avLst>
              <a:gd name="adj" fmla="val 1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08" name="CustomShape 12"/>
          <p:cNvSpPr/>
          <p:nvPr/>
        </p:nvSpPr>
        <p:spPr>
          <a:xfrm>
            <a:off x="5594350" y="4271963"/>
            <a:ext cx="2239963" cy="1657350"/>
          </a:xfrm>
          <a:prstGeom prst="roundRect">
            <a:avLst>
              <a:gd name="adj" fmla="val 10000"/>
            </a:avLst>
          </a:prstGeom>
          <a:ln>
            <a:round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09" name="CustomShape 13"/>
          <p:cNvSpPr/>
          <p:nvPr/>
        </p:nvSpPr>
        <p:spPr>
          <a:xfrm>
            <a:off x="5635625" y="4319588"/>
            <a:ext cx="2157413" cy="15605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rIns="4572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</a:t>
            </a: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(платежи в виде штрафов, санкций за нарушение законодательства, платежи за пользование имуществом государства, средства самообложения граждан)</a:t>
            </a:r>
          </a:p>
        </p:txBody>
      </p:sp>
      <p:sp>
        <p:nvSpPr>
          <p:cNvPr id="110" name="CustomShape 14"/>
          <p:cNvSpPr/>
          <p:nvPr/>
        </p:nvSpPr>
        <p:spPr>
          <a:xfrm>
            <a:off x="8251825" y="3986213"/>
            <a:ext cx="2032000" cy="1262062"/>
          </a:xfrm>
          <a:prstGeom prst="roundRect">
            <a:avLst>
              <a:gd name="adj" fmla="val 1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11" name="CustomShape 15"/>
          <p:cNvSpPr/>
          <p:nvPr/>
        </p:nvSpPr>
        <p:spPr>
          <a:xfrm>
            <a:off x="8405813" y="4238625"/>
            <a:ext cx="2143125" cy="1547813"/>
          </a:xfrm>
          <a:prstGeom prst="roundRect">
            <a:avLst>
              <a:gd name="adj" fmla="val 10000"/>
            </a:avLst>
          </a:prstGeom>
          <a:ln>
            <a:round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12" name="CustomShape 16"/>
          <p:cNvSpPr/>
          <p:nvPr/>
        </p:nvSpPr>
        <p:spPr>
          <a:xfrm>
            <a:off x="8442325" y="4283075"/>
            <a:ext cx="2070100" cy="1457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rIns="4572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(средства, которые поступают в бюджет безвозмездно из других бюджетов, а также от юридических и физических лиц)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1473200" y="285750"/>
            <a:ext cx="9051925" cy="8143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ru-RU" sz="2800" b="1">
                <a:solidFill>
                  <a:srgbClr val="4C45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Основные характеристики бюджетов</a:t>
            </a:r>
          </a:p>
        </p:txBody>
      </p:sp>
      <p:sp>
        <p:nvSpPr>
          <p:cNvPr id="117" name="CustomShape 2"/>
          <p:cNvSpPr/>
          <p:nvPr/>
        </p:nvSpPr>
        <p:spPr>
          <a:xfrm>
            <a:off x="8763000" y="1719263"/>
            <a:ext cx="2279650" cy="2012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1706563" y="4335463"/>
            <a:ext cx="2255837" cy="17414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3" descr="K:\bcem\БЮДЖЕТ ДЛЯ ГРАЖДАН\бюджет 2017-2019\картинки\images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5200" y="5043488"/>
            <a:ext cx="17653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1512888" y="3960813"/>
            <a:ext cx="2832100" cy="900112"/>
          </a:xfrm>
          <a:prstGeom prst="roundRect">
            <a:avLst/>
          </a:prstGeom>
          <a:solidFill>
            <a:srgbClr val="E9E8D3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defTabSz="914400">
              <a:defRPr/>
            </a:pPr>
            <a:r>
              <a:rPr lang="ru-RU" b="1" kern="0" dirty="0">
                <a:solidFill>
                  <a:srgbClr val="968C8C">
                    <a:lumMod val="50000"/>
                  </a:srgbClr>
                </a:solidFill>
                <a:latin typeface="Verdana"/>
              </a:rPr>
              <a:t>Дефицит</a:t>
            </a:r>
          </a:p>
          <a:p>
            <a:pPr algn="ctr" defTabSz="914400">
              <a:defRPr/>
            </a:pPr>
            <a:r>
              <a:rPr lang="ru-RU" sz="1400" kern="0" dirty="0">
                <a:solidFill>
                  <a:srgbClr val="968C8C">
                    <a:lumMod val="50000"/>
                  </a:srgbClr>
                </a:solidFill>
                <a:latin typeface="Verdana"/>
              </a:rPr>
              <a:t>(расходы больше доходов)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061325" y="3884613"/>
            <a:ext cx="2855913" cy="9001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defTabSz="914400">
              <a:defRPr/>
            </a:pPr>
            <a:r>
              <a:rPr lang="ru-RU" b="1" kern="0" dirty="0">
                <a:solidFill>
                  <a:srgbClr val="968C8C">
                    <a:lumMod val="50000"/>
                  </a:srgbClr>
                </a:solidFill>
                <a:latin typeface="Verdana"/>
              </a:rPr>
              <a:t>Профицит</a:t>
            </a:r>
          </a:p>
          <a:p>
            <a:pPr algn="ctr" defTabSz="914400">
              <a:defRPr/>
            </a:pPr>
            <a:r>
              <a:rPr lang="ru-RU" sz="1400" kern="0" dirty="0">
                <a:solidFill>
                  <a:srgbClr val="968C8C">
                    <a:lumMod val="50000"/>
                  </a:srgbClr>
                </a:solidFill>
                <a:latin typeface="Verdana"/>
              </a:rPr>
              <a:t>(доходы больше расходов)</a:t>
            </a:r>
          </a:p>
        </p:txBody>
      </p: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1599848" y="1588667"/>
            <a:ext cx="2832101" cy="2120900"/>
            <a:chOff x="724267" y="1934585"/>
            <a:chExt cx="2831277" cy="2120533"/>
          </a:xfrm>
          <a:solidFill>
            <a:srgbClr val="D3D2A6"/>
          </a:solidFill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724267" y="1934585"/>
              <a:ext cx="1275979" cy="1238036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600" b="1" kern="0" dirty="0">
                  <a:solidFill>
                    <a:srgbClr val="240C1A"/>
                  </a:solidFill>
                  <a:latin typeface="Verdana"/>
                </a:rPr>
                <a:t>Доходы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2282739" y="2396468"/>
              <a:ext cx="1272805" cy="1238036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36000" rIns="3600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600" b="1" kern="0" dirty="0">
                  <a:solidFill>
                    <a:srgbClr val="240C1A"/>
                  </a:solidFill>
                  <a:latin typeface="Verdana"/>
                </a:rPr>
                <a:t>Расходы</a:t>
              </a:r>
            </a:p>
          </p:txBody>
        </p:sp>
        <p:grpSp>
          <p:nvGrpSpPr>
            <p:cNvPr id="18" name="Группа 17"/>
            <p:cNvGrpSpPr>
              <a:grpSpLocks/>
            </p:cNvGrpSpPr>
            <p:nvPr/>
          </p:nvGrpSpPr>
          <p:grpSpPr bwMode="auto">
            <a:xfrm>
              <a:off x="1024217" y="3537683"/>
              <a:ext cx="1944123" cy="517435"/>
              <a:chOff x="1024217" y="2636802"/>
              <a:chExt cx="1944123" cy="517435"/>
            </a:xfrm>
            <a:grpFill/>
          </p:grpSpPr>
          <p:sp>
            <p:nvSpPr>
              <p:cNvPr id="19" name="Прямоугольник 18"/>
              <p:cNvSpPr/>
              <p:nvPr/>
            </p:nvSpPr>
            <p:spPr>
              <a:xfrm rot="1188936">
                <a:off x="1024217" y="2636802"/>
                <a:ext cx="1944123" cy="193641"/>
              </a:xfrm>
              <a:prstGeom prst="rect">
                <a:avLst/>
              </a:prstGeom>
              <a:grpFill/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kern="0" dirty="0">
                  <a:solidFill>
                    <a:srgbClr val="240C1A"/>
                  </a:solidFill>
                  <a:latin typeface="Verdana"/>
                </a:endParaRPr>
              </a:p>
            </p:txBody>
          </p:sp>
          <p:sp>
            <p:nvSpPr>
              <p:cNvPr id="20" name="Равнобедренный треугольник 19"/>
              <p:cNvSpPr/>
              <p:nvPr/>
            </p:nvSpPr>
            <p:spPr>
              <a:xfrm>
                <a:off x="1819324" y="2860601"/>
                <a:ext cx="353909" cy="293636"/>
              </a:xfrm>
              <a:prstGeom prst="triangle">
                <a:avLst/>
              </a:prstGeom>
              <a:grpFill/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kern="0" dirty="0">
                  <a:solidFill>
                    <a:srgbClr val="240C1A"/>
                  </a:solidFill>
                  <a:latin typeface="Verdana"/>
                </a:endParaRPr>
              </a:p>
            </p:txBody>
          </p:sp>
        </p:grpSp>
      </p:grp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7869834" y="1568066"/>
            <a:ext cx="2855913" cy="2101849"/>
            <a:chOff x="5015136" y="1629651"/>
            <a:chExt cx="2856132" cy="21026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5015136" y="2090196"/>
              <a:ext cx="1276448" cy="1238707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600" b="1" kern="0" dirty="0">
                  <a:solidFill>
                    <a:srgbClr val="FAF0F6"/>
                  </a:solidFill>
                  <a:latin typeface="Verdana"/>
                </a:rPr>
                <a:t>Доходы</a:t>
              </a: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6597995" y="1629651"/>
              <a:ext cx="1273273" cy="1238707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36000" rIns="3600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600" b="1" kern="0" dirty="0">
                  <a:solidFill>
                    <a:srgbClr val="FAF0F6"/>
                  </a:solidFill>
                  <a:latin typeface="Verdana"/>
                </a:rPr>
                <a:t>Расходы</a:t>
              </a:r>
            </a:p>
          </p:txBody>
        </p:sp>
        <p:grpSp>
          <p:nvGrpSpPr>
            <p:cNvPr id="25" name="Группа 24"/>
            <p:cNvGrpSpPr>
              <a:grpSpLocks/>
            </p:cNvGrpSpPr>
            <p:nvPr/>
          </p:nvGrpSpPr>
          <p:grpSpPr bwMode="auto">
            <a:xfrm>
              <a:off x="5631133" y="3222501"/>
              <a:ext cx="1944837" cy="509775"/>
              <a:chOff x="5631133" y="3222501"/>
              <a:chExt cx="1944837" cy="509775"/>
            </a:xfrm>
            <a:grpFill/>
          </p:grpSpPr>
          <p:sp>
            <p:nvSpPr>
              <p:cNvPr id="26" name="Прямоугольник 25"/>
              <p:cNvSpPr/>
              <p:nvPr/>
            </p:nvSpPr>
            <p:spPr>
              <a:xfrm rot="20445898">
                <a:off x="5631133" y="3222501"/>
                <a:ext cx="1944837" cy="195334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kern="0" dirty="0">
                  <a:solidFill>
                    <a:srgbClr val="FAF0F6"/>
                  </a:solidFill>
                  <a:latin typeface="Verdana"/>
                </a:endParaRPr>
              </a:p>
            </p:txBody>
          </p:sp>
          <p:sp>
            <p:nvSpPr>
              <p:cNvPr id="27" name="Равнобедренный треугольник 26"/>
              <p:cNvSpPr/>
              <p:nvPr/>
            </p:nvSpPr>
            <p:spPr>
              <a:xfrm>
                <a:off x="6450346" y="3436892"/>
                <a:ext cx="355627" cy="295384"/>
              </a:xfrm>
              <a:prstGeom prst="triangl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kern="0" dirty="0">
                  <a:solidFill>
                    <a:srgbClr val="FAF0F6"/>
                  </a:solidFill>
                  <a:latin typeface="Verdana"/>
                </a:endParaRPr>
              </a:p>
            </p:txBody>
          </p:sp>
        </p:grpSp>
      </p:grpSp>
      <p:pic>
        <p:nvPicPr>
          <p:cNvPr id="21513" name="Picture 2" descr="K:\bcem\БЮДЖЕТ ДЛЯ ГРАЖДАН\бюджет 2017-2019\картинки\images (1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8975" y="5113338"/>
            <a:ext cx="1716088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2928938" y="966788"/>
            <a:ext cx="6024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ru-RU" altLang="ru-RU" b="1">
                <a:solidFill>
                  <a:srgbClr val="726868"/>
                </a:solidFill>
              </a:rPr>
              <a:t>Доходы – Расходы = Дефицит (-) или Профицит (+)</a:t>
            </a:r>
            <a:endParaRPr lang="ru-RU" b="1">
              <a:solidFill>
                <a:srgbClr val="726868"/>
              </a:solidFill>
            </a:endParaRPr>
          </a:p>
        </p:txBody>
      </p:sp>
      <p:pic>
        <p:nvPicPr>
          <p:cNvPr id="215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7250" y="2852738"/>
            <a:ext cx="30003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 txBox="1">
            <a:spLocks noChangeArrowheads="1"/>
          </p:cNvSpPr>
          <p:nvPr/>
        </p:nvSpPr>
        <p:spPr bwMode="auto">
          <a:xfrm>
            <a:off x="1919288" y="360363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b"/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Бюджетный процесс</a:t>
            </a:r>
          </a:p>
        </p:txBody>
      </p:sp>
      <p:sp>
        <p:nvSpPr>
          <p:cNvPr id="291" name="TextShape 2"/>
          <p:cNvSpPr txBox="1"/>
          <p:nvPr/>
        </p:nvSpPr>
        <p:spPr>
          <a:xfrm>
            <a:off x="1919288" y="981075"/>
            <a:ext cx="8424862" cy="6619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  <a:endParaRPr lang="ru-RU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2" name="CustomShape 3"/>
          <p:cNvSpPr/>
          <p:nvPr/>
        </p:nvSpPr>
        <p:spPr>
          <a:xfrm>
            <a:off x="3792538" y="1700213"/>
            <a:ext cx="4681537" cy="3603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БЮДЖЕТНОГО ПРОЦЕССА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3" name="CustomShape 4"/>
          <p:cNvSpPr/>
          <p:nvPr/>
        </p:nvSpPr>
        <p:spPr>
          <a:xfrm>
            <a:off x="1992313" y="2852738"/>
            <a:ext cx="1368425" cy="14398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Разработка проекта бюджета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4" name="CustomShape 5"/>
          <p:cNvSpPr/>
          <p:nvPr/>
        </p:nvSpPr>
        <p:spPr>
          <a:xfrm>
            <a:off x="3575050" y="2852738"/>
            <a:ext cx="1511300" cy="14398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2. Рассмотрение проекта бюджета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5" name="CustomShape 6"/>
          <p:cNvSpPr/>
          <p:nvPr/>
        </p:nvSpPr>
        <p:spPr>
          <a:xfrm>
            <a:off x="5303838" y="2852738"/>
            <a:ext cx="1512887" cy="14398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3. Утверждение проекта бюджета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" name="CustomShape 7"/>
          <p:cNvSpPr/>
          <p:nvPr/>
        </p:nvSpPr>
        <p:spPr>
          <a:xfrm>
            <a:off x="7032625" y="2852738"/>
            <a:ext cx="1368425" cy="14398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4. Исполнение бюджета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" name="CustomShape 8"/>
          <p:cNvSpPr/>
          <p:nvPr/>
        </p:nvSpPr>
        <p:spPr>
          <a:xfrm>
            <a:off x="8616950" y="2852738"/>
            <a:ext cx="1512888" cy="14398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5. Рассмотрение и утверждение отчета об исполнении бюджета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8" name="Line 9"/>
          <p:cNvSpPr/>
          <p:nvPr/>
        </p:nvSpPr>
        <p:spPr>
          <a:xfrm>
            <a:off x="6096000" y="2060575"/>
            <a:ext cx="0" cy="43180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Line 10"/>
          <p:cNvSpPr/>
          <p:nvPr/>
        </p:nvSpPr>
        <p:spPr>
          <a:xfrm>
            <a:off x="2495550" y="2492375"/>
            <a:ext cx="6913563" cy="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Line 11"/>
          <p:cNvSpPr/>
          <p:nvPr/>
        </p:nvSpPr>
        <p:spPr>
          <a:xfrm>
            <a:off x="2495550" y="2492375"/>
            <a:ext cx="0" cy="358775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Line 12"/>
          <p:cNvSpPr/>
          <p:nvPr/>
        </p:nvSpPr>
        <p:spPr>
          <a:xfrm>
            <a:off x="4367213" y="2492375"/>
            <a:ext cx="0" cy="358775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Line 13"/>
          <p:cNvSpPr/>
          <p:nvPr/>
        </p:nvSpPr>
        <p:spPr>
          <a:xfrm>
            <a:off x="6096000" y="2492375"/>
            <a:ext cx="0" cy="358775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Line 14"/>
          <p:cNvSpPr/>
          <p:nvPr/>
        </p:nvSpPr>
        <p:spPr>
          <a:xfrm>
            <a:off x="7680325" y="2492375"/>
            <a:ext cx="0" cy="358775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Line 15"/>
          <p:cNvSpPr/>
          <p:nvPr/>
        </p:nvSpPr>
        <p:spPr>
          <a:xfrm>
            <a:off x="9409113" y="2492375"/>
            <a:ext cx="0" cy="358775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Line 16"/>
          <p:cNvSpPr/>
          <p:nvPr/>
        </p:nvSpPr>
        <p:spPr>
          <a:xfrm>
            <a:off x="6959600" y="4724400"/>
            <a:ext cx="1512888" cy="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Line 17"/>
          <p:cNvSpPr/>
          <p:nvPr/>
        </p:nvSpPr>
        <p:spPr>
          <a:xfrm flipV="1">
            <a:off x="6959600" y="4365625"/>
            <a:ext cx="0" cy="360363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Line 18"/>
          <p:cNvSpPr/>
          <p:nvPr/>
        </p:nvSpPr>
        <p:spPr>
          <a:xfrm flipV="1">
            <a:off x="8472488" y="4365625"/>
            <a:ext cx="0" cy="360363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19"/>
          <p:cNvSpPr/>
          <p:nvPr/>
        </p:nvSpPr>
        <p:spPr>
          <a:xfrm>
            <a:off x="6881813" y="4786313"/>
            <a:ext cx="1871662" cy="2873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год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" name="Line 20"/>
          <p:cNvSpPr/>
          <p:nvPr/>
        </p:nvSpPr>
        <p:spPr>
          <a:xfrm>
            <a:off x="1847850" y="5734050"/>
            <a:ext cx="8424863" cy="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Line 21"/>
          <p:cNvSpPr/>
          <p:nvPr/>
        </p:nvSpPr>
        <p:spPr>
          <a:xfrm flipV="1">
            <a:off x="1847850" y="5373688"/>
            <a:ext cx="0" cy="360362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Line 22"/>
          <p:cNvSpPr/>
          <p:nvPr/>
        </p:nvSpPr>
        <p:spPr>
          <a:xfrm flipV="1">
            <a:off x="10272713" y="5373688"/>
            <a:ext cx="0" cy="360362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23"/>
          <p:cNvSpPr/>
          <p:nvPr/>
        </p:nvSpPr>
        <p:spPr>
          <a:xfrm>
            <a:off x="4511675" y="5300663"/>
            <a:ext cx="1871663" cy="2873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период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3" name="Line 24"/>
          <p:cNvSpPr/>
          <p:nvPr/>
        </p:nvSpPr>
        <p:spPr>
          <a:xfrm>
            <a:off x="1847850" y="836613"/>
            <a:ext cx="8496300" cy="0"/>
          </a:xfrm>
          <a:prstGeom prst="line">
            <a:avLst/>
          </a:prstGeom>
          <a:ln w="47520">
            <a:solidFill>
              <a:schemeClr val="accent5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2000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9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3" dur="2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"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1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5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9"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3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7"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1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5" dur="2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9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63" dur="2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67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1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5" dur="2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8"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4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82"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6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6" dur="2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80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90" dur="2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93" dur="2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97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19E9EE3-BC63-4CA4-B620-81604CC2DF6D}" type="slidenum">
              <a:rPr lang="ru-RU" sz="1600" spc="-1">
                <a:solidFill>
                  <a:srgbClr val="444D26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9" name="TextShape 2"/>
          <p:cNvSpPr txBox="1">
            <a:spLocks noChangeArrowheads="1"/>
          </p:cNvSpPr>
          <p:nvPr/>
        </p:nvSpPr>
        <p:spPr bwMode="auto">
          <a:xfrm>
            <a:off x="1951038" y="436563"/>
            <a:ext cx="8231187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b"/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Основания для разработки проекта бюджета</a:t>
            </a:r>
            <a:endParaRPr lang="ru-RU" sz="2800" b="1">
              <a:latin typeface="Constantia" pitchFamily="18" charset="0"/>
            </a:endParaRPr>
          </a:p>
        </p:txBody>
      </p:sp>
      <p:sp>
        <p:nvSpPr>
          <p:cNvPr id="280" name="Line 3"/>
          <p:cNvSpPr/>
          <p:nvPr/>
        </p:nvSpPr>
        <p:spPr>
          <a:xfrm>
            <a:off x="1809750" y="1285875"/>
            <a:ext cx="8496300" cy="0"/>
          </a:xfrm>
          <a:prstGeom prst="line">
            <a:avLst/>
          </a:prstGeom>
          <a:ln w="47520">
            <a:solidFill>
              <a:schemeClr val="accent5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4"/>
          <p:cNvSpPr/>
          <p:nvPr/>
        </p:nvSpPr>
        <p:spPr>
          <a:xfrm>
            <a:off x="1809750" y="4073525"/>
            <a:ext cx="8501063" cy="45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 сельского  поселения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2" name="CustomShape 5"/>
          <p:cNvSpPr/>
          <p:nvPr/>
        </p:nvSpPr>
        <p:spPr>
          <a:xfrm>
            <a:off x="2309813" y="1500188"/>
            <a:ext cx="1728787" cy="2519362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послание Президента Российской Федерации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3" name="CustomShape 6"/>
          <p:cNvSpPr/>
          <p:nvPr/>
        </p:nvSpPr>
        <p:spPr>
          <a:xfrm>
            <a:off x="4310063" y="1500188"/>
            <a:ext cx="1727200" cy="2519362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муниципального района</a:t>
            </a: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4" name="CustomShape 7"/>
          <p:cNvSpPr/>
          <p:nvPr/>
        </p:nvSpPr>
        <p:spPr>
          <a:xfrm>
            <a:off x="8239125" y="1500188"/>
            <a:ext cx="1727200" cy="2519362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сельского поселения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5" name="CustomShape 8"/>
          <p:cNvSpPr/>
          <p:nvPr/>
        </p:nvSpPr>
        <p:spPr>
          <a:xfrm>
            <a:off x="6310313" y="1500188"/>
            <a:ext cx="1727200" cy="2519362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сельского поселения</a:t>
            </a: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61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25" y="4714875"/>
            <a:ext cx="2513013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7438" y="4714875"/>
            <a:ext cx="2214562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4714875"/>
            <a:ext cx="2157413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38313" y="4714875"/>
            <a:ext cx="216376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6"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0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4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8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2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рек">
  <a:themeElements>
    <a:clrScheme name="Трек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Трек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ек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1456</TotalTime>
  <Words>2071</Words>
  <Application>Microsoft Office PowerPoint</Application>
  <PresentationFormat>Произвольный</PresentationFormat>
  <Paragraphs>551</Paragraphs>
  <Slides>35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45" baseType="lpstr">
      <vt:lpstr>Arial</vt:lpstr>
      <vt:lpstr>Wingdings 2</vt:lpstr>
      <vt:lpstr>Calibri</vt:lpstr>
      <vt:lpstr>Times New Roman</vt:lpstr>
      <vt:lpstr>Gill Sans MT</vt:lpstr>
      <vt:lpstr>Verdana</vt:lpstr>
      <vt:lpstr>Constantia</vt:lpstr>
      <vt:lpstr>Трек</vt:lpstr>
      <vt:lpstr>Диаграмма Microsoft Office Excel</vt:lpstr>
      <vt:lpstr>Лист</vt:lpstr>
      <vt:lpstr>Слайд 1</vt:lpstr>
      <vt:lpstr>Слайд 2</vt:lpstr>
      <vt:lpstr>Слайд 3</vt:lpstr>
      <vt:lpstr>Бюджет - что это такое и каким он бывает?</vt:lpstr>
      <vt:lpstr>Слайд 5</vt:lpstr>
      <vt:lpstr>Слайд 6</vt:lpstr>
      <vt:lpstr>Слайд 7</vt:lpstr>
      <vt:lpstr>Слайд 8</vt:lpstr>
      <vt:lpstr>Слайд 9</vt:lpstr>
      <vt:lpstr>Основные направления бюджетной и налоговой политики на 2020 год и на плановый период 2021 и 2022 годов</vt:lpstr>
      <vt:lpstr>  Основными целями бюджетной и налоговой политики Нагибовского сельского поселения на 2020 год и на плановый период 2021 и 2022 годов являются: </vt:lpstr>
      <vt:lpstr>Слайд 12</vt:lpstr>
      <vt:lpstr>Основные параметры  бюджета Нагибовского сельского поселения</vt:lpstr>
      <vt:lpstr>Доходы бюджета сельского поселения</vt:lpstr>
      <vt:lpstr>Слайд 15</vt:lpstr>
      <vt:lpstr>Слайд 16</vt:lpstr>
      <vt:lpstr>Норматив отчислений налоговых доходов в местный бюджет </vt:lpstr>
      <vt:lpstr>Слайд 18</vt:lpstr>
      <vt:lpstr>Слайд 19</vt:lpstr>
      <vt:lpstr>Слайд 20</vt:lpstr>
      <vt:lpstr>Слайд 21</vt:lpstr>
      <vt:lpstr>Распределение расходов  бюджета Нагибовского сельского поселения на 2020 год и на плановый период 2021 и 2022 годов по подведомственным учреждениям</vt:lpstr>
      <vt:lpstr>Слайд 23</vt:lpstr>
      <vt:lpstr>Слайд 24</vt:lpstr>
      <vt:lpstr>Структура расходов бюджета сельского поселения</vt:lpstr>
      <vt:lpstr>Слайд 26</vt:lpstr>
      <vt:lpstr>Расходы бюджета Нагибовского сельского поселения на 2020 год и на плановый период 2021 и 2022 годов в области мероприятий непрограммных направлений</vt:lpstr>
      <vt:lpstr>Расходы бюджета Нагибовского сельского поселения на 2020 год и на плановый период 2021 и 2022 годов в области мероприятий непрограммных направлений</vt:lpstr>
      <vt:lpstr>Расходы бюджета Нагибовского сельского поселения на 2020 год и на плановый период 2021 и 2022 годов в области мероприятий непрограммных направлений</vt:lpstr>
      <vt:lpstr>Расходы бюджета Нагибовского сельского поселения на 2020 год и на плановый период 2021 и 2022 годов в области мероприятий непрограммных направлений</vt:lpstr>
      <vt:lpstr>Расходы бюджета Нагибовского сельского поселения на 2020 год и на плановый период 2021 и 2022 годов в области мероприятий непрограммных направлений</vt:lpstr>
      <vt:lpstr>Слайд 32</vt:lpstr>
      <vt:lpstr>Слайд 33</vt:lpstr>
      <vt:lpstr>Контактная информация и обратная связь</vt:lpstr>
      <vt:lpstr>Слайд 35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Легион</dc:creator>
  <cp:lastModifiedBy>Microsoft Office</cp:lastModifiedBy>
  <cp:revision>131</cp:revision>
  <dcterms:created xsi:type="dcterms:W3CDTF">2017-06-19T14:11:24Z</dcterms:created>
  <dcterms:modified xsi:type="dcterms:W3CDTF">2020-01-22T05:42:55Z</dcterms:modified>
</cp:coreProperties>
</file>